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9" r:id="rId6"/>
    <p:sldId id="262" r:id="rId7"/>
    <p:sldId id="265" r:id="rId8"/>
    <p:sldId id="258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72" r:id="rId17"/>
    <p:sldId id="273" r:id="rId18"/>
    <p:sldId id="274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5E46DA5-8B19-B34D-BC4D-BBCA62DD03EB}">
          <p14:sldIdLst>
            <p14:sldId id="256"/>
            <p14:sldId id="259"/>
            <p14:sldId id="262"/>
            <p14:sldId id="265"/>
            <p14:sldId id="258"/>
            <p14:sldId id="266"/>
            <p14:sldId id="267"/>
            <p14:sldId id="268"/>
            <p14:sldId id="269"/>
            <p14:sldId id="270"/>
            <p14:sldId id="271"/>
            <p14:sldId id="275"/>
            <p14:sldId id="272"/>
            <p14:sldId id="273"/>
            <p14:sldId id="274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4DD35A-C6C4-4C64-B1EA-7EA36E6A2533}" v="19" dt="2019-06-26T13:25:50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50"/>
    <p:restoredTop sz="94605"/>
  </p:normalViewPr>
  <p:slideViewPr>
    <p:cSldViewPr snapToGrid="0" snapToObjects="1">
      <p:cViewPr varScale="1">
        <p:scale>
          <a:sx n="62" d="100"/>
          <a:sy n="62" d="100"/>
        </p:scale>
        <p:origin x="11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E9D51-AF73-4025-BDA7-29DF97519E84}" type="doc">
      <dgm:prSet loTypeId="urn:microsoft.com/office/officeart/2005/8/layout/cycle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A67016A-2695-4255-B5D1-0E4ECEA86EA0}">
      <dgm:prSet phldrT="[Text]" phldr="0"/>
      <dgm:spPr/>
      <dgm:t>
        <a:bodyPr/>
        <a:lstStyle/>
        <a:p>
          <a:r>
            <a:rPr lang="en-US" dirty="0">
              <a:latin typeface="Calibri Light" panose="020F0302020204030204"/>
            </a:rPr>
            <a:t>MTCU</a:t>
          </a:r>
          <a:endParaRPr lang="en-US" dirty="0"/>
        </a:p>
      </dgm:t>
    </dgm:pt>
    <dgm:pt modelId="{AA1F72FB-D9F5-49F7-ACEB-702641F47C70}" type="parTrans" cxnId="{C69870A9-982F-4EBF-BE92-C297B38C33F1}">
      <dgm:prSet/>
      <dgm:spPr/>
      <dgm:t>
        <a:bodyPr/>
        <a:lstStyle/>
        <a:p>
          <a:endParaRPr lang="en-US"/>
        </a:p>
      </dgm:t>
    </dgm:pt>
    <dgm:pt modelId="{E62F91E9-8BC9-4543-9C3A-B9CBE8C65109}" type="sibTrans" cxnId="{C69870A9-982F-4EBF-BE92-C297B38C33F1}">
      <dgm:prSet/>
      <dgm:spPr/>
      <dgm:t>
        <a:bodyPr/>
        <a:lstStyle/>
        <a:p>
          <a:endParaRPr lang="en-US"/>
        </a:p>
      </dgm:t>
    </dgm:pt>
    <dgm:pt modelId="{0E5A7DD5-44C5-4531-8A51-E25D20E36656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College (SLC)</a:t>
          </a:r>
          <a:endParaRPr lang="en-US" dirty="0"/>
        </a:p>
      </dgm:t>
    </dgm:pt>
    <dgm:pt modelId="{E36CD00E-ED82-487E-8894-8399712CF218}" type="parTrans" cxnId="{E01FD87F-9A06-41AE-A3A3-A44BE0A7BC7F}">
      <dgm:prSet/>
      <dgm:spPr/>
      <dgm:t>
        <a:bodyPr/>
        <a:lstStyle/>
        <a:p>
          <a:endParaRPr lang="en-US"/>
        </a:p>
      </dgm:t>
    </dgm:pt>
    <dgm:pt modelId="{E14C84F3-5867-49F4-A61D-682ED9F71237}" type="sibTrans" cxnId="{E01FD87F-9A06-41AE-A3A3-A44BE0A7BC7F}">
      <dgm:prSet/>
      <dgm:spPr/>
      <dgm:t>
        <a:bodyPr/>
        <a:lstStyle/>
        <a:p>
          <a:endParaRPr lang="en-US"/>
        </a:p>
      </dgm:t>
    </dgm:pt>
    <dgm:pt modelId="{34D7E4A4-7F4C-4E05-BCD0-B6E0F76B74C8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High school</a:t>
          </a:r>
          <a:endParaRPr lang="en-US" dirty="0"/>
        </a:p>
      </dgm:t>
    </dgm:pt>
    <dgm:pt modelId="{823F160D-04F3-48A6-8664-27E3A71E51A9}" type="parTrans" cxnId="{F5707FDE-7D15-4BC5-9B42-5603203D0769}">
      <dgm:prSet/>
      <dgm:spPr/>
      <dgm:t>
        <a:bodyPr/>
        <a:lstStyle/>
        <a:p>
          <a:endParaRPr lang="en-US"/>
        </a:p>
      </dgm:t>
    </dgm:pt>
    <dgm:pt modelId="{5FD48EEA-3319-448B-9110-F2A9D665C589}" type="sibTrans" cxnId="{F5707FDE-7D15-4BC5-9B42-5603203D0769}">
      <dgm:prSet/>
      <dgm:spPr/>
      <dgm:t>
        <a:bodyPr/>
        <a:lstStyle/>
        <a:p>
          <a:endParaRPr lang="en-US"/>
        </a:p>
      </dgm:t>
    </dgm:pt>
    <dgm:pt modelId="{008A9A10-B8B8-47EF-9352-B6D381CAF700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Work / Co-op</a:t>
          </a:r>
          <a:endParaRPr lang="en-US" dirty="0"/>
        </a:p>
      </dgm:t>
    </dgm:pt>
    <dgm:pt modelId="{9F3643C3-252D-44C2-BC39-D5113E8B0A1B}" type="parTrans" cxnId="{C143F537-2311-48DB-B42B-58C0A0DADE4E}">
      <dgm:prSet/>
      <dgm:spPr/>
      <dgm:t>
        <a:bodyPr/>
        <a:lstStyle/>
        <a:p>
          <a:endParaRPr lang="en-US"/>
        </a:p>
      </dgm:t>
    </dgm:pt>
    <dgm:pt modelId="{ECD3B87B-0BC1-480B-9213-C2F4601255E0}" type="sibTrans" cxnId="{C143F537-2311-48DB-B42B-58C0A0DADE4E}">
      <dgm:prSet/>
      <dgm:spPr/>
      <dgm:t>
        <a:bodyPr/>
        <a:lstStyle/>
        <a:p>
          <a:endParaRPr lang="en-US"/>
        </a:p>
      </dgm:t>
    </dgm:pt>
    <dgm:pt modelId="{A10A312F-5872-45AC-A791-362D2000780B}" type="pres">
      <dgm:prSet presAssocID="{99EE9D51-AF73-4025-BDA7-29DF97519E84}" presName="cycle" presStyleCnt="0">
        <dgm:presLayoutVars>
          <dgm:dir/>
          <dgm:resizeHandles val="exact"/>
        </dgm:presLayoutVars>
      </dgm:prSet>
      <dgm:spPr/>
    </dgm:pt>
    <dgm:pt modelId="{7C4FDA31-7CC5-4174-9B0A-946080BF8A43}" type="pres">
      <dgm:prSet presAssocID="{5A67016A-2695-4255-B5D1-0E4ECEA86EA0}" presName="node" presStyleLbl="node1" presStyleIdx="0" presStyleCnt="4">
        <dgm:presLayoutVars>
          <dgm:bulletEnabled val="1"/>
        </dgm:presLayoutVars>
      </dgm:prSet>
      <dgm:spPr/>
    </dgm:pt>
    <dgm:pt modelId="{87C1C5F0-17C5-41E9-BF19-F4F58C88E04B}" type="pres">
      <dgm:prSet presAssocID="{5A67016A-2695-4255-B5D1-0E4ECEA86EA0}" presName="spNode" presStyleCnt="0"/>
      <dgm:spPr/>
    </dgm:pt>
    <dgm:pt modelId="{AE83CA57-6B25-4D14-83B7-1449EDBF7ADD}" type="pres">
      <dgm:prSet presAssocID="{E62F91E9-8BC9-4543-9C3A-B9CBE8C65109}" presName="sibTrans" presStyleLbl="sibTrans1D1" presStyleIdx="0" presStyleCnt="4"/>
      <dgm:spPr/>
    </dgm:pt>
    <dgm:pt modelId="{0CAF1483-FD53-4328-B952-325BAA88131E}" type="pres">
      <dgm:prSet presAssocID="{0E5A7DD5-44C5-4531-8A51-E25D20E36656}" presName="node" presStyleLbl="node1" presStyleIdx="1" presStyleCnt="4">
        <dgm:presLayoutVars>
          <dgm:bulletEnabled val="1"/>
        </dgm:presLayoutVars>
      </dgm:prSet>
      <dgm:spPr/>
    </dgm:pt>
    <dgm:pt modelId="{9CDCC16D-0A0E-4B06-BB09-4897726D5078}" type="pres">
      <dgm:prSet presAssocID="{0E5A7DD5-44C5-4531-8A51-E25D20E36656}" presName="spNode" presStyleCnt="0"/>
      <dgm:spPr/>
    </dgm:pt>
    <dgm:pt modelId="{71F0BCB7-362F-44AF-888F-71DA5CE95A46}" type="pres">
      <dgm:prSet presAssocID="{E14C84F3-5867-49F4-A61D-682ED9F71237}" presName="sibTrans" presStyleLbl="sibTrans1D1" presStyleIdx="1" presStyleCnt="4"/>
      <dgm:spPr/>
    </dgm:pt>
    <dgm:pt modelId="{A35B33A0-20B9-49AB-BF09-7060313046CB}" type="pres">
      <dgm:prSet presAssocID="{34D7E4A4-7F4C-4E05-BCD0-B6E0F76B74C8}" presName="node" presStyleLbl="node1" presStyleIdx="2" presStyleCnt="4">
        <dgm:presLayoutVars>
          <dgm:bulletEnabled val="1"/>
        </dgm:presLayoutVars>
      </dgm:prSet>
      <dgm:spPr/>
    </dgm:pt>
    <dgm:pt modelId="{60900C2D-8B8A-4089-BF92-742C9594CE10}" type="pres">
      <dgm:prSet presAssocID="{34D7E4A4-7F4C-4E05-BCD0-B6E0F76B74C8}" presName="spNode" presStyleCnt="0"/>
      <dgm:spPr/>
    </dgm:pt>
    <dgm:pt modelId="{7C6A6EDF-A12D-4342-A6E4-8087F83D315E}" type="pres">
      <dgm:prSet presAssocID="{5FD48EEA-3319-448B-9110-F2A9D665C589}" presName="sibTrans" presStyleLbl="sibTrans1D1" presStyleIdx="2" presStyleCnt="4"/>
      <dgm:spPr/>
    </dgm:pt>
    <dgm:pt modelId="{A4A8069E-2483-49EA-955C-0FCF34F32C85}" type="pres">
      <dgm:prSet presAssocID="{008A9A10-B8B8-47EF-9352-B6D381CAF700}" presName="node" presStyleLbl="node1" presStyleIdx="3" presStyleCnt="4">
        <dgm:presLayoutVars>
          <dgm:bulletEnabled val="1"/>
        </dgm:presLayoutVars>
      </dgm:prSet>
      <dgm:spPr/>
    </dgm:pt>
    <dgm:pt modelId="{D86C41F9-6A25-44B8-9610-B1A563FB34F5}" type="pres">
      <dgm:prSet presAssocID="{008A9A10-B8B8-47EF-9352-B6D381CAF700}" presName="spNode" presStyleCnt="0"/>
      <dgm:spPr/>
    </dgm:pt>
    <dgm:pt modelId="{FBB0708E-A47A-4F81-A261-2C4B97B97DBA}" type="pres">
      <dgm:prSet presAssocID="{ECD3B87B-0BC1-480B-9213-C2F4601255E0}" presName="sibTrans" presStyleLbl="sibTrans1D1" presStyleIdx="3" presStyleCnt="4"/>
      <dgm:spPr/>
    </dgm:pt>
  </dgm:ptLst>
  <dgm:cxnLst>
    <dgm:cxn modelId="{3F48C512-1811-418A-9B92-D93793C23978}" type="presOf" srcId="{ECD3B87B-0BC1-480B-9213-C2F4601255E0}" destId="{FBB0708E-A47A-4F81-A261-2C4B97B97DBA}" srcOrd="0" destOrd="0" presId="urn:microsoft.com/office/officeart/2005/8/layout/cycle5"/>
    <dgm:cxn modelId="{C143F537-2311-48DB-B42B-58C0A0DADE4E}" srcId="{99EE9D51-AF73-4025-BDA7-29DF97519E84}" destId="{008A9A10-B8B8-47EF-9352-B6D381CAF700}" srcOrd="3" destOrd="0" parTransId="{9F3643C3-252D-44C2-BC39-D5113E8B0A1B}" sibTransId="{ECD3B87B-0BC1-480B-9213-C2F4601255E0}"/>
    <dgm:cxn modelId="{2CC4443B-5589-44DC-9425-44A7614A7E9D}" type="presOf" srcId="{34D7E4A4-7F4C-4E05-BCD0-B6E0F76B74C8}" destId="{A35B33A0-20B9-49AB-BF09-7060313046CB}" srcOrd="0" destOrd="0" presId="urn:microsoft.com/office/officeart/2005/8/layout/cycle5"/>
    <dgm:cxn modelId="{87CF923E-2763-4B4C-9CDF-4692506400E9}" type="presOf" srcId="{E62F91E9-8BC9-4543-9C3A-B9CBE8C65109}" destId="{AE83CA57-6B25-4D14-83B7-1449EDBF7ADD}" srcOrd="0" destOrd="0" presId="urn:microsoft.com/office/officeart/2005/8/layout/cycle5"/>
    <dgm:cxn modelId="{8658FB75-CDA6-417A-9AB2-6C28BF789CD7}" type="presOf" srcId="{5FD48EEA-3319-448B-9110-F2A9D665C589}" destId="{7C6A6EDF-A12D-4342-A6E4-8087F83D315E}" srcOrd="0" destOrd="0" presId="urn:microsoft.com/office/officeart/2005/8/layout/cycle5"/>
    <dgm:cxn modelId="{E01FD87F-9A06-41AE-A3A3-A44BE0A7BC7F}" srcId="{99EE9D51-AF73-4025-BDA7-29DF97519E84}" destId="{0E5A7DD5-44C5-4531-8A51-E25D20E36656}" srcOrd="1" destOrd="0" parTransId="{E36CD00E-ED82-487E-8894-8399712CF218}" sibTransId="{E14C84F3-5867-49F4-A61D-682ED9F71237}"/>
    <dgm:cxn modelId="{36CAF590-A5F1-4AAF-8589-70E893F53FAA}" type="presOf" srcId="{008A9A10-B8B8-47EF-9352-B6D381CAF700}" destId="{A4A8069E-2483-49EA-955C-0FCF34F32C85}" srcOrd="0" destOrd="0" presId="urn:microsoft.com/office/officeart/2005/8/layout/cycle5"/>
    <dgm:cxn modelId="{FAA80391-67F8-4CC3-A0A1-CF3C824546F7}" type="presOf" srcId="{E14C84F3-5867-49F4-A61D-682ED9F71237}" destId="{71F0BCB7-362F-44AF-888F-71DA5CE95A46}" srcOrd="0" destOrd="0" presId="urn:microsoft.com/office/officeart/2005/8/layout/cycle5"/>
    <dgm:cxn modelId="{C69870A9-982F-4EBF-BE92-C297B38C33F1}" srcId="{99EE9D51-AF73-4025-BDA7-29DF97519E84}" destId="{5A67016A-2695-4255-B5D1-0E4ECEA86EA0}" srcOrd="0" destOrd="0" parTransId="{AA1F72FB-D9F5-49F7-ACEB-702641F47C70}" sibTransId="{E62F91E9-8BC9-4543-9C3A-B9CBE8C65109}"/>
    <dgm:cxn modelId="{B74811BF-F219-473B-88D8-64A538B4B246}" type="presOf" srcId="{0E5A7DD5-44C5-4531-8A51-E25D20E36656}" destId="{0CAF1483-FD53-4328-B952-325BAA88131E}" srcOrd="0" destOrd="0" presId="urn:microsoft.com/office/officeart/2005/8/layout/cycle5"/>
    <dgm:cxn modelId="{F5707FDE-7D15-4BC5-9B42-5603203D0769}" srcId="{99EE9D51-AF73-4025-BDA7-29DF97519E84}" destId="{34D7E4A4-7F4C-4E05-BCD0-B6E0F76B74C8}" srcOrd="2" destOrd="0" parTransId="{823F160D-04F3-48A6-8664-27E3A71E51A9}" sibTransId="{5FD48EEA-3319-448B-9110-F2A9D665C589}"/>
    <dgm:cxn modelId="{724AD6E6-DA4E-46EE-B29B-AF298139F5C2}" type="presOf" srcId="{99EE9D51-AF73-4025-BDA7-29DF97519E84}" destId="{A10A312F-5872-45AC-A791-362D2000780B}" srcOrd="0" destOrd="0" presId="urn:microsoft.com/office/officeart/2005/8/layout/cycle5"/>
    <dgm:cxn modelId="{6E6CA7EA-5CA3-4983-A0CC-608D1BDC18A4}" type="presOf" srcId="{5A67016A-2695-4255-B5D1-0E4ECEA86EA0}" destId="{7C4FDA31-7CC5-4174-9B0A-946080BF8A43}" srcOrd="0" destOrd="0" presId="urn:microsoft.com/office/officeart/2005/8/layout/cycle5"/>
    <dgm:cxn modelId="{B90C532F-A2A3-4503-AD10-C62CC4BCF053}" type="presParOf" srcId="{A10A312F-5872-45AC-A791-362D2000780B}" destId="{7C4FDA31-7CC5-4174-9B0A-946080BF8A43}" srcOrd="0" destOrd="0" presId="urn:microsoft.com/office/officeart/2005/8/layout/cycle5"/>
    <dgm:cxn modelId="{C41E74F2-B52C-434C-B389-EDB9558C3D46}" type="presParOf" srcId="{A10A312F-5872-45AC-A791-362D2000780B}" destId="{87C1C5F0-17C5-41E9-BF19-F4F58C88E04B}" srcOrd="1" destOrd="0" presId="urn:microsoft.com/office/officeart/2005/8/layout/cycle5"/>
    <dgm:cxn modelId="{4A2E1A13-6643-435F-9898-E19D3BE2BA05}" type="presParOf" srcId="{A10A312F-5872-45AC-A791-362D2000780B}" destId="{AE83CA57-6B25-4D14-83B7-1449EDBF7ADD}" srcOrd="2" destOrd="0" presId="urn:microsoft.com/office/officeart/2005/8/layout/cycle5"/>
    <dgm:cxn modelId="{F1491B11-14BF-498D-A52C-386444445B9A}" type="presParOf" srcId="{A10A312F-5872-45AC-A791-362D2000780B}" destId="{0CAF1483-FD53-4328-B952-325BAA88131E}" srcOrd="3" destOrd="0" presId="urn:microsoft.com/office/officeart/2005/8/layout/cycle5"/>
    <dgm:cxn modelId="{A50160B7-6AE9-40CA-A3B8-D4ED1576CF5B}" type="presParOf" srcId="{A10A312F-5872-45AC-A791-362D2000780B}" destId="{9CDCC16D-0A0E-4B06-BB09-4897726D5078}" srcOrd="4" destOrd="0" presId="urn:microsoft.com/office/officeart/2005/8/layout/cycle5"/>
    <dgm:cxn modelId="{71846164-E129-488E-8B06-8F009E2472E4}" type="presParOf" srcId="{A10A312F-5872-45AC-A791-362D2000780B}" destId="{71F0BCB7-362F-44AF-888F-71DA5CE95A46}" srcOrd="5" destOrd="0" presId="urn:microsoft.com/office/officeart/2005/8/layout/cycle5"/>
    <dgm:cxn modelId="{68CC8E80-02BC-458B-BEA0-5B6D4C59E030}" type="presParOf" srcId="{A10A312F-5872-45AC-A791-362D2000780B}" destId="{A35B33A0-20B9-49AB-BF09-7060313046CB}" srcOrd="6" destOrd="0" presId="urn:microsoft.com/office/officeart/2005/8/layout/cycle5"/>
    <dgm:cxn modelId="{F771D84E-B2BE-4CB2-A7F3-CA48D83B1D2E}" type="presParOf" srcId="{A10A312F-5872-45AC-A791-362D2000780B}" destId="{60900C2D-8B8A-4089-BF92-742C9594CE10}" srcOrd="7" destOrd="0" presId="urn:microsoft.com/office/officeart/2005/8/layout/cycle5"/>
    <dgm:cxn modelId="{882D3A3D-4A7D-4DAD-9182-BA1C45E8A70A}" type="presParOf" srcId="{A10A312F-5872-45AC-A791-362D2000780B}" destId="{7C6A6EDF-A12D-4342-A6E4-8087F83D315E}" srcOrd="8" destOrd="0" presId="urn:microsoft.com/office/officeart/2005/8/layout/cycle5"/>
    <dgm:cxn modelId="{F04127DA-D9B3-4D60-B270-4D766CC4E13A}" type="presParOf" srcId="{A10A312F-5872-45AC-A791-362D2000780B}" destId="{A4A8069E-2483-49EA-955C-0FCF34F32C85}" srcOrd="9" destOrd="0" presId="urn:microsoft.com/office/officeart/2005/8/layout/cycle5"/>
    <dgm:cxn modelId="{6F426D99-2033-4F3B-A62E-1D4243CBDC4F}" type="presParOf" srcId="{A10A312F-5872-45AC-A791-362D2000780B}" destId="{D86C41F9-6A25-44B8-9610-B1A563FB34F5}" srcOrd="10" destOrd="0" presId="urn:microsoft.com/office/officeart/2005/8/layout/cycle5"/>
    <dgm:cxn modelId="{3F0E9B20-4137-42F1-9164-FD49B58140C6}" type="presParOf" srcId="{A10A312F-5872-45AC-A791-362D2000780B}" destId="{FBB0708E-A47A-4F81-A261-2C4B97B97DB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F0505-CE5D-4165-AD5B-784B272DA821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B7B339-1A58-4122-B62F-385E7364A77A}">
      <dgm:prSet phldrT="[Text]" phldr="0"/>
      <dgm:spPr/>
      <dgm:t>
        <a:bodyPr/>
        <a:lstStyle/>
        <a:p>
          <a:pPr rtl="0"/>
          <a:r>
            <a:rPr lang="en-US" dirty="0">
              <a:latin typeface="Calibri Light"/>
            </a:rPr>
            <a:t>Highschool</a:t>
          </a:r>
          <a:r>
            <a:rPr lang="en-US" b="0" i="0" u="none" strike="noStrike" cap="none" baseline="0" noProof="0" dirty="0">
              <a:latin typeface="Calibri Light"/>
              <a:cs typeface="Calibri Light"/>
            </a:rPr>
            <a:t> Transcript (OSSD)</a:t>
          </a:r>
        </a:p>
      </dgm:t>
    </dgm:pt>
    <dgm:pt modelId="{ED738BAF-5766-4615-873C-021F2D0BA63F}" type="parTrans" cxnId="{FB7A8127-90FE-46AF-9354-498C8CCEF265}">
      <dgm:prSet/>
      <dgm:spPr/>
      <dgm:t>
        <a:bodyPr/>
        <a:lstStyle/>
        <a:p>
          <a:endParaRPr lang="en-US"/>
        </a:p>
      </dgm:t>
    </dgm:pt>
    <dgm:pt modelId="{9F003B72-BA3A-47F4-B4B9-DC4860CBFC8C}" type="sibTrans" cxnId="{FB7A8127-90FE-46AF-9354-498C8CCEF265}">
      <dgm:prSet/>
      <dgm:spPr/>
      <dgm:t>
        <a:bodyPr/>
        <a:lstStyle/>
        <a:p>
          <a:endParaRPr lang="en-US"/>
        </a:p>
      </dgm:t>
    </dgm:pt>
    <dgm:pt modelId="{B28A63EB-20CB-4143-8B52-1CC7E72955DF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If you pass all your courses, you will receive two or three high school credits.</a:t>
          </a:r>
          <a:endParaRPr lang="en-US" dirty="0"/>
        </a:p>
      </dgm:t>
    </dgm:pt>
    <dgm:pt modelId="{2842906B-E34B-41F6-9FE2-8C87568C36E4}" type="parTrans" cxnId="{56D6266D-47BD-4521-A9C7-39678A0771B6}">
      <dgm:prSet/>
      <dgm:spPr/>
      <dgm:t>
        <a:bodyPr/>
        <a:lstStyle/>
        <a:p>
          <a:endParaRPr lang="en-US"/>
        </a:p>
      </dgm:t>
    </dgm:pt>
    <dgm:pt modelId="{3FB54CBA-45C6-4CBC-BF42-F67912C29A28}" type="sibTrans" cxnId="{56D6266D-47BD-4521-A9C7-39678A0771B6}">
      <dgm:prSet/>
      <dgm:spPr/>
      <dgm:t>
        <a:bodyPr/>
        <a:lstStyle/>
        <a:p>
          <a:endParaRPr lang="en-US"/>
        </a:p>
      </dgm:t>
    </dgm:pt>
    <dgm:pt modelId="{C74155DD-C320-4AD4-A5EE-A85F04A52640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College Transcript</a:t>
          </a:r>
          <a:endParaRPr lang="en-US" dirty="0"/>
        </a:p>
      </dgm:t>
    </dgm:pt>
    <dgm:pt modelId="{BAEFBF0D-73B3-4105-B607-6AB5298EDFA8}" type="parTrans" cxnId="{426D8730-751F-4C78-B3CE-B60ECD4E1018}">
      <dgm:prSet/>
      <dgm:spPr/>
      <dgm:t>
        <a:bodyPr/>
        <a:lstStyle/>
        <a:p>
          <a:endParaRPr lang="en-US"/>
        </a:p>
      </dgm:t>
    </dgm:pt>
    <dgm:pt modelId="{E1A65583-6522-40D3-9091-B58B1DAB86FD}" type="sibTrans" cxnId="{426D8730-751F-4C78-B3CE-B60ECD4E1018}">
      <dgm:prSet/>
      <dgm:spPr/>
      <dgm:t>
        <a:bodyPr/>
        <a:lstStyle/>
        <a:p>
          <a:endParaRPr lang="en-US"/>
        </a:p>
      </dgm:t>
    </dgm:pt>
    <dgm:pt modelId="{5043CB38-EF79-4595-8B1B-62BC54A72E6E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All your course grades will appear on your SLC transcript.</a:t>
          </a:r>
          <a:endParaRPr lang="en-US" dirty="0"/>
        </a:p>
      </dgm:t>
    </dgm:pt>
    <dgm:pt modelId="{1C268425-2453-4C96-B037-63AFE915C87A}" type="parTrans" cxnId="{73E1BAAE-8891-48E3-952E-5192D27DA98F}">
      <dgm:prSet/>
      <dgm:spPr/>
      <dgm:t>
        <a:bodyPr/>
        <a:lstStyle/>
        <a:p>
          <a:endParaRPr lang="en-US"/>
        </a:p>
      </dgm:t>
    </dgm:pt>
    <dgm:pt modelId="{50354FD6-F75D-459B-9D35-F7EA6660881B}" type="sibTrans" cxnId="{73E1BAAE-8891-48E3-952E-5192D27DA98F}">
      <dgm:prSet/>
      <dgm:spPr/>
      <dgm:t>
        <a:bodyPr/>
        <a:lstStyle/>
        <a:p>
          <a:endParaRPr lang="en-US"/>
        </a:p>
      </dgm:t>
    </dgm:pt>
    <dgm:pt modelId="{DDDDC650-3F77-479F-9180-AAA5FDBE2884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Ministry of Training, Colleges and Universities:</a:t>
          </a:r>
          <a:endParaRPr lang="en-US" dirty="0"/>
        </a:p>
      </dgm:t>
    </dgm:pt>
    <dgm:pt modelId="{CA86CFF1-CAAE-4971-913B-8F2BAAF04DBD}" type="parTrans" cxnId="{50B1DA25-6E8C-4026-9729-7765FBF2E6B0}">
      <dgm:prSet/>
      <dgm:spPr/>
      <dgm:t>
        <a:bodyPr/>
        <a:lstStyle/>
        <a:p>
          <a:endParaRPr lang="en-US"/>
        </a:p>
      </dgm:t>
    </dgm:pt>
    <dgm:pt modelId="{1DB26DA5-43C5-457D-895E-CB40CC700800}" type="sibTrans" cxnId="{50B1DA25-6E8C-4026-9729-7765FBF2E6B0}">
      <dgm:prSet/>
      <dgm:spPr/>
      <dgm:t>
        <a:bodyPr/>
        <a:lstStyle/>
        <a:p>
          <a:endParaRPr lang="en-US"/>
        </a:p>
      </dgm:t>
    </dgm:pt>
    <dgm:pt modelId="{F715159A-CA52-4585-851F-DC32F0E941D3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 pass or fail designation for each student will be sent to the MTCU office.</a:t>
          </a:r>
          <a:endParaRPr lang="en-US" dirty="0"/>
        </a:p>
      </dgm:t>
    </dgm:pt>
    <dgm:pt modelId="{073E7431-AE2A-413E-8857-C75EA4E84930}" type="parTrans" cxnId="{D69C1C15-9EB8-45A4-A3EB-75074286326D}">
      <dgm:prSet/>
      <dgm:spPr/>
      <dgm:t>
        <a:bodyPr/>
        <a:lstStyle/>
        <a:p>
          <a:endParaRPr lang="en-US"/>
        </a:p>
      </dgm:t>
    </dgm:pt>
    <dgm:pt modelId="{45FD7D64-C474-4B5E-A648-23AC1C194B51}" type="sibTrans" cxnId="{D69C1C15-9EB8-45A4-A3EB-75074286326D}">
      <dgm:prSet/>
      <dgm:spPr/>
      <dgm:t>
        <a:bodyPr/>
        <a:lstStyle/>
        <a:p>
          <a:endParaRPr lang="en-US"/>
        </a:p>
      </dgm:t>
    </dgm:pt>
    <dgm:pt modelId="{4E02D5C2-0CF1-4EFA-9A5B-BD886260B603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No marks are submitted.</a:t>
          </a:r>
          <a:endParaRPr lang="en-US" dirty="0"/>
        </a:p>
      </dgm:t>
    </dgm:pt>
    <dgm:pt modelId="{E70C9906-901B-4931-9A6C-130FFAC2D717}" type="parTrans" cxnId="{28FECB69-0131-4D78-A220-7DD128454898}">
      <dgm:prSet/>
      <dgm:spPr/>
      <dgm:t>
        <a:bodyPr/>
        <a:lstStyle/>
        <a:p>
          <a:endParaRPr lang="en-US"/>
        </a:p>
      </dgm:t>
    </dgm:pt>
    <dgm:pt modelId="{D0652A9D-180C-4B8A-96EC-7672136C04E9}" type="sibTrans" cxnId="{28FECB69-0131-4D78-A220-7DD128454898}">
      <dgm:prSet/>
      <dgm:spPr/>
      <dgm:t>
        <a:bodyPr/>
        <a:lstStyle/>
        <a:p>
          <a:endParaRPr lang="en-US"/>
        </a:p>
      </dgm:t>
    </dgm:pt>
    <dgm:pt modelId="{5971E364-EBBE-499C-B5DE-1FFC25965C57}">
      <dgm:prSet phldrT="[Text]" phldr="0"/>
      <dgm:spPr/>
      <dgm:t>
        <a:bodyPr/>
        <a:lstStyle/>
        <a:p>
          <a:endParaRPr lang="en-US" dirty="0">
            <a:latin typeface="Calibri Light" panose="020F0302020204030204"/>
          </a:endParaRPr>
        </a:p>
      </dgm:t>
    </dgm:pt>
    <dgm:pt modelId="{DBD57485-9B3B-48C7-8DDC-44C04F05FB5D}" type="parTrans" cxnId="{C63A8AC3-7106-4943-8A96-62D1EBFCBB38}">
      <dgm:prSet/>
      <dgm:spPr/>
    </dgm:pt>
    <dgm:pt modelId="{C0ACE32F-5E02-45EC-9D29-54EBAF55001E}" type="sibTrans" cxnId="{C63A8AC3-7106-4943-8A96-62D1EBFCBB38}">
      <dgm:prSet/>
      <dgm:spPr/>
    </dgm:pt>
    <dgm:pt modelId="{2B818452-ED20-4FF4-AF96-D313A43EAF81}" type="pres">
      <dgm:prSet presAssocID="{331F0505-CE5D-4165-AD5B-784B272DA821}" presName="Name0" presStyleCnt="0">
        <dgm:presLayoutVars>
          <dgm:dir/>
          <dgm:animLvl val="lvl"/>
          <dgm:resizeHandles val="exact"/>
        </dgm:presLayoutVars>
      </dgm:prSet>
      <dgm:spPr/>
    </dgm:pt>
    <dgm:pt modelId="{894F921F-D5C3-4E8E-BEFB-120ABD60EBBD}" type="pres">
      <dgm:prSet presAssocID="{8AB7B339-1A58-4122-B62F-385E7364A77A}" presName="composite" presStyleCnt="0"/>
      <dgm:spPr/>
    </dgm:pt>
    <dgm:pt modelId="{C9B63EC4-AE01-4118-9C16-291F4CF9044F}" type="pres">
      <dgm:prSet presAssocID="{8AB7B339-1A58-4122-B62F-385E7364A77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65FE43F-5B90-4604-BCB7-818E12D58B1E}" type="pres">
      <dgm:prSet presAssocID="{8AB7B339-1A58-4122-B62F-385E7364A77A}" presName="desTx" presStyleLbl="alignAccFollowNode1" presStyleIdx="0" presStyleCnt="3">
        <dgm:presLayoutVars>
          <dgm:bulletEnabled val="1"/>
        </dgm:presLayoutVars>
      </dgm:prSet>
      <dgm:spPr/>
    </dgm:pt>
    <dgm:pt modelId="{FC581A1C-1556-4CD0-92A3-43DAADDCE862}" type="pres">
      <dgm:prSet presAssocID="{9F003B72-BA3A-47F4-B4B9-DC4860CBFC8C}" presName="space" presStyleCnt="0"/>
      <dgm:spPr/>
    </dgm:pt>
    <dgm:pt modelId="{DA991D42-F855-46EA-B0BD-AB0BC64135BC}" type="pres">
      <dgm:prSet presAssocID="{C74155DD-C320-4AD4-A5EE-A85F04A52640}" presName="composite" presStyleCnt="0"/>
      <dgm:spPr/>
    </dgm:pt>
    <dgm:pt modelId="{7D8F2A7F-CBD1-4291-923E-DF4E6EC96C13}" type="pres">
      <dgm:prSet presAssocID="{C74155DD-C320-4AD4-A5EE-A85F04A5264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33690A7-56AB-4EE7-BF92-FE51BB069240}" type="pres">
      <dgm:prSet presAssocID="{C74155DD-C320-4AD4-A5EE-A85F04A52640}" presName="desTx" presStyleLbl="alignAccFollowNode1" presStyleIdx="1" presStyleCnt="3">
        <dgm:presLayoutVars>
          <dgm:bulletEnabled val="1"/>
        </dgm:presLayoutVars>
      </dgm:prSet>
      <dgm:spPr/>
    </dgm:pt>
    <dgm:pt modelId="{2906065D-6047-49C3-B8C5-CB626952E02D}" type="pres">
      <dgm:prSet presAssocID="{E1A65583-6522-40D3-9091-B58B1DAB86FD}" presName="space" presStyleCnt="0"/>
      <dgm:spPr/>
    </dgm:pt>
    <dgm:pt modelId="{25266D96-9B8C-4232-A76B-BA313DF8D621}" type="pres">
      <dgm:prSet presAssocID="{DDDDC650-3F77-479F-9180-AAA5FDBE2884}" presName="composite" presStyleCnt="0"/>
      <dgm:spPr/>
    </dgm:pt>
    <dgm:pt modelId="{2D6855B2-9B24-4D26-B386-DDBE0463C6AF}" type="pres">
      <dgm:prSet presAssocID="{DDDDC650-3F77-479F-9180-AAA5FDBE288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8719D13-AAC3-47DB-A16F-3EB8CCBD7244}" type="pres">
      <dgm:prSet presAssocID="{DDDDC650-3F77-479F-9180-AAA5FDBE288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69C1C15-9EB8-45A4-A3EB-75074286326D}" srcId="{DDDDC650-3F77-479F-9180-AAA5FDBE2884}" destId="{F715159A-CA52-4585-851F-DC32F0E941D3}" srcOrd="0" destOrd="0" parTransId="{073E7431-AE2A-413E-8857-C75EA4E84930}" sibTransId="{45FD7D64-C474-4B5E-A648-23AC1C194B51}"/>
    <dgm:cxn modelId="{50B1DA25-6E8C-4026-9729-7765FBF2E6B0}" srcId="{331F0505-CE5D-4165-AD5B-784B272DA821}" destId="{DDDDC650-3F77-479F-9180-AAA5FDBE2884}" srcOrd="2" destOrd="0" parTransId="{CA86CFF1-CAAE-4971-913B-8F2BAAF04DBD}" sibTransId="{1DB26DA5-43C5-457D-895E-CB40CC700800}"/>
    <dgm:cxn modelId="{FB7A8127-90FE-46AF-9354-498C8CCEF265}" srcId="{331F0505-CE5D-4165-AD5B-784B272DA821}" destId="{8AB7B339-1A58-4122-B62F-385E7364A77A}" srcOrd="0" destOrd="0" parTransId="{ED738BAF-5766-4615-873C-021F2D0BA63F}" sibTransId="{9F003B72-BA3A-47F4-B4B9-DC4860CBFC8C}"/>
    <dgm:cxn modelId="{2576A52C-DDB1-407E-AAA2-BC4BF18818D2}" type="presOf" srcId="{331F0505-CE5D-4165-AD5B-784B272DA821}" destId="{2B818452-ED20-4FF4-AF96-D313A43EAF81}" srcOrd="0" destOrd="0" presId="urn:microsoft.com/office/officeart/2005/8/layout/hList1"/>
    <dgm:cxn modelId="{426D8730-751F-4C78-B3CE-B60ECD4E1018}" srcId="{331F0505-CE5D-4165-AD5B-784B272DA821}" destId="{C74155DD-C320-4AD4-A5EE-A85F04A52640}" srcOrd="1" destOrd="0" parTransId="{BAEFBF0D-73B3-4105-B607-6AB5298EDFA8}" sibTransId="{E1A65583-6522-40D3-9091-B58B1DAB86FD}"/>
    <dgm:cxn modelId="{9D163131-C4EA-4379-A6D1-0218DC187D45}" type="presOf" srcId="{C74155DD-C320-4AD4-A5EE-A85F04A52640}" destId="{7D8F2A7F-CBD1-4291-923E-DF4E6EC96C13}" srcOrd="0" destOrd="0" presId="urn:microsoft.com/office/officeart/2005/8/layout/hList1"/>
    <dgm:cxn modelId="{5CDF8238-C216-4DC9-8839-FEE75CC4808C}" type="presOf" srcId="{8AB7B339-1A58-4122-B62F-385E7364A77A}" destId="{C9B63EC4-AE01-4118-9C16-291F4CF9044F}" srcOrd="0" destOrd="0" presId="urn:microsoft.com/office/officeart/2005/8/layout/hList1"/>
    <dgm:cxn modelId="{28FECB69-0131-4D78-A220-7DD128454898}" srcId="{DDDDC650-3F77-479F-9180-AAA5FDBE2884}" destId="{4E02D5C2-0CF1-4EFA-9A5B-BD886260B603}" srcOrd="1" destOrd="0" parTransId="{E70C9906-901B-4931-9A6C-130FFAC2D717}" sibTransId="{D0652A9D-180C-4B8A-96EC-7672136C04E9}"/>
    <dgm:cxn modelId="{56D6266D-47BD-4521-A9C7-39678A0771B6}" srcId="{8AB7B339-1A58-4122-B62F-385E7364A77A}" destId="{B28A63EB-20CB-4143-8B52-1CC7E72955DF}" srcOrd="0" destOrd="0" parTransId="{2842906B-E34B-41F6-9FE2-8C87568C36E4}" sibTransId="{3FB54CBA-45C6-4CBC-BF42-F67912C29A28}"/>
    <dgm:cxn modelId="{A9C43983-3A99-413D-9B3E-E99FFB26D06A}" type="presOf" srcId="{DDDDC650-3F77-479F-9180-AAA5FDBE2884}" destId="{2D6855B2-9B24-4D26-B386-DDBE0463C6AF}" srcOrd="0" destOrd="0" presId="urn:microsoft.com/office/officeart/2005/8/layout/hList1"/>
    <dgm:cxn modelId="{73E1BAAE-8891-48E3-952E-5192D27DA98F}" srcId="{C74155DD-C320-4AD4-A5EE-A85F04A52640}" destId="{5043CB38-EF79-4595-8B1B-62BC54A72E6E}" srcOrd="0" destOrd="0" parTransId="{1C268425-2453-4C96-B037-63AFE915C87A}" sibTransId="{50354FD6-F75D-459B-9D35-F7EA6660881B}"/>
    <dgm:cxn modelId="{30FBB7AF-0032-4F37-94D3-131320F56B57}" type="presOf" srcId="{5043CB38-EF79-4595-8B1B-62BC54A72E6E}" destId="{433690A7-56AB-4EE7-BF92-FE51BB069240}" srcOrd="0" destOrd="0" presId="urn:microsoft.com/office/officeart/2005/8/layout/hList1"/>
    <dgm:cxn modelId="{C63A8AC3-7106-4943-8A96-62D1EBFCBB38}" srcId="{DDDDC650-3F77-479F-9180-AAA5FDBE2884}" destId="{5971E364-EBBE-499C-B5DE-1FFC25965C57}" srcOrd="2" destOrd="0" parTransId="{DBD57485-9B3B-48C7-8DDC-44C04F05FB5D}" sibTransId="{C0ACE32F-5E02-45EC-9D29-54EBAF55001E}"/>
    <dgm:cxn modelId="{419ECAC9-359B-4A92-8CE4-01322C4858DD}" type="presOf" srcId="{4E02D5C2-0CF1-4EFA-9A5B-BD886260B603}" destId="{78719D13-AAC3-47DB-A16F-3EB8CCBD7244}" srcOrd="0" destOrd="1" presId="urn:microsoft.com/office/officeart/2005/8/layout/hList1"/>
    <dgm:cxn modelId="{7A73C2D3-A5D1-4035-990A-501A53C4C11C}" type="presOf" srcId="{F715159A-CA52-4585-851F-DC32F0E941D3}" destId="{78719D13-AAC3-47DB-A16F-3EB8CCBD7244}" srcOrd="0" destOrd="0" presId="urn:microsoft.com/office/officeart/2005/8/layout/hList1"/>
    <dgm:cxn modelId="{2DA5FEE5-94FA-4F96-81CF-EED03FA88195}" type="presOf" srcId="{B28A63EB-20CB-4143-8B52-1CC7E72955DF}" destId="{E65FE43F-5B90-4604-BCB7-818E12D58B1E}" srcOrd="0" destOrd="0" presId="urn:microsoft.com/office/officeart/2005/8/layout/hList1"/>
    <dgm:cxn modelId="{F57290E9-892B-424A-8854-5F887D9E0115}" type="presOf" srcId="{5971E364-EBBE-499C-B5DE-1FFC25965C57}" destId="{78719D13-AAC3-47DB-A16F-3EB8CCBD7244}" srcOrd="0" destOrd="2" presId="urn:microsoft.com/office/officeart/2005/8/layout/hList1"/>
    <dgm:cxn modelId="{038B46AF-F287-4A0B-A67A-E0FEC432E602}" type="presParOf" srcId="{2B818452-ED20-4FF4-AF96-D313A43EAF81}" destId="{894F921F-D5C3-4E8E-BEFB-120ABD60EBBD}" srcOrd="0" destOrd="0" presId="urn:microsoft.com/office/officeart/2005/8/layout/hList1"/>
    <dgm:cxn modelId="{97C108ED-FFFC-422C-A822-EE8C4C7B2C7D}" type="presParOf" srcId="{894F921F-D5C3-4E8E-BEFB-120ABD60EBBD}" destId="{C9B63EC4-AE01-4118-9C16-291F4CF9044F}" srcOrd="0" destOrd="0" presId="urn:microsoft.com/office/officeart/2005/8/layout/hList1"/>
    <dgm:cxn modelId="{C8B58619-337D-4DB4-815D-F424EAC05C6A}" type="presParOf" srcId="{894F921F-D5C3-4E8E-BEFB-120ABD60EBBD}" destId="{E65FE43F-5B90-4604-BCB7-818E12D58B1E}" srcOrd="1" destOrd="0" presId="urn:microsoft.com/office/officeart/2005/8/layout/hList1"/>
    <dgm:cxn modelId="{5F896FE2-5973-4059-8899-55CC0265490F}" type="presParOf" srcId="{2B818452-ED20-4FF4-AF96-D313A43EAF81}" destId="{FC581A1C-1556-4CD0-92A3-43DAADDCE862}" srcOrd="1" destOrd="0" presId="urn:microsoft.com/office/officeart/2005/8/layout/hList1"/>
    <dgm:cxn modelId="{1F089CC3-6F40-4347-9B30-036E1BEBC9F0}" type="presParOf" srcId="{2B818452-ED20-4FF4-AF96-D313A43EAF81}" destId="{DA991D42-F855-46EA-B0BD-AB0BC64135BC}" srcOrd="2" destOrd="0" presId="urn:microsoft.com/office/officeart/2005/8/layout/hList1"/>
    <dgm:cxn modelId="{28DB7ED1-583D-49CD-8DD8-9FA733C157ED}" type="presParOf" srcId="{DA991D42-F855-46EA-B0BD-AB0BC64135BC}" destId="{7D8F2A7F-CBD1-4291-923E-DF4E6EC96C13}" srcOrd="0" destOrd="0" presId="urn:microsoft.com/office/officeart/2005/8/layout/hList1"/>
    <dgm:cxn modelId="{1751BE43-AFF1-4C38-A93E-7A1239EB76ED}" type="presParOf" srcId="{DA991D42-F855-46EA-B0BD-AB0BC64135BC}" destId="{433690A7-56AB-4EE7-BF92-FE51BB069240}" srcOrd="1" destOrd="0" presId="urn:microsoft.com/office/officeart/2005/8/layout/hList1"/>
    <dgm:cxn modelId="{FB7E9B1C-7D6E-4772-8EA1-667AC72AD130}" type="presParOf" srcId="{2B818452-ED20-4FF4-AF96-D313A43EAF81}" destId="{2906065D-6047-49C3-B8C5-CB626952E02D}" srcOrd="3" destOrd="0" presId="urn:microsoft.com/office/officeart/2005/8/layout/hList1"/>
    <dgm:cxn modelId="{BF3A9F20-FFD5-46C2-994F-CEF3DA9ADDA1}" type="presParOf" srcId="{2B818452-ED20-4FF4-AF96-D313A43EAF81}" destId="{25266D96-9B8C-4232-A76B-BA313DF8D621}" srcOrd="4" destOrd="0" presId="urn:microsoft.com/office/officeart/2005/8/layout/hList1"/>
    <dgm:cxn modelId="{4D337A0F-790F-4374-9C25-8DC9E10F6A8E}" type="presParOf" srcId="{25266D96-9B8C-4232-A76B-BA313DF8D621}" destId="{2D6855B2-9B24-4D26-B386-DDBE0463C6AF}" srcOrd="0" destOrd="0" presId="urn:microsoft.com/office/officeart/2005/8/layout/hList1"/>
    <dgm:cxn modelId="{9D5E0866-1F69-448B-979E-65633B4322E9}" type="presParOf" srcId="{25266D96-9B8C-4232-A76B-BA313DF8D621}" destId="{78719D13-AAC3-47DB-A16F-3EB8CCBD72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FDA31-7CC5-4174-9B0A-946080BF8A43}">
      <dsp:nvSpPr>
        <dsp:cNvPr id="0" name=""/>
        <dsp:cNvSpPr/>
      </dsp:nvSpPr>
      <dsp:spPr>
        <a:xfrm>
          <a:off x="1802461" y="691"/>
          <a:ext cx="1493752" cy="97093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 Light" panose="020F0302020204030204"/>
            </a:rPr>
            <a:t>MTCU</a:t>
          </a:r>
          <a:endParaRPr lang="en-US" sz="2400" kern="1200" dirty="0"/>
        </a:p>
      </dsp:txBody>
      <dsp:txXfrm>
        <a:off x="1849858" y="48088"/>
        <a:ext cx="1398958" cy="876145"/>
      </dsp:txXfrm>
    </dsp:sp>
    <dsp:sp modelId="{AE83CA57-6B25-4D14-83B7-1449EDBF7ADD}">
      <dsp:nvSpPr>
        <dsp:cNvPr id="0" name=""/>
        <dsp:cNvSpPr/>
      </dsp:nvSpPr>
      <dsp:spPr>
        <a:xfrm>
          <a:off x="943361" y="486161"/>
          <a:ext cx="3211952" cy="3211952"/>
        </a:xfrm>
        <a:custGeom>
          <a:avLst/>
          <a:gdLst/>
          <a:ahLst/>
          <a:cxnLst/>
          <a:rect l="0" t="0" r="0" b="0"/>
          <a:pathLst>
            <a:path>
              <a:moveTo>
                <a:pt x="2559611" y="313792"/>
              </a:moveTo>
              <a:arcTo wR="1605976" hR="1605976" stAng="18385645" swAng="1635849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F1483-FD53-4328-B952-325BAA88131E}">
      <dsp:nvSpPr>
        <dsp:cNvPr id="0" name=""/>
        <dsp:cNvSpPr/>
      </dsp:nvSpPr>
      <dsp:spPr>
        <a:xfrm>
          <a:off x="3408437" y="1606667"/>
          <a:ext cx="1493752" cy="970939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 Light" panose="020F0302020204030204"/>
            </a:rPr>
            <a:t>College (SLC)</a:t>
          </a:r>
          <a:endParaRPr lang="en-US" sz="2400" kern="1200" dirty="0"/>
        </a:p>
      </dsp:txBody>
      <dsp:txXfrm>
        <a:off x="3455834" y="1654064"/>
        <a:ext cx="1398958" cy="876145"/>
      </dsp:txXfrm>
    </dsp:sp>
    <dsp:sp modelId="{71F0BCB7-362F-44AF-888F-71DA5CE95A46}">
      <dsp:nvSpPr>
        <dsp:cNvPr id="0" name=""/>
        <dsp:cNvSpPr/>
      </dsp:nvSpPr>
      <dsp:spPr>
        <a:xfrm>
          <a:off x="943361" y="486161"/>
          <a:ext cx="3211952" cy="3211952"/>
        </a:xfrm>
        <a:custGeom>
          <a:avLst/>
          <a:gdLst/>
          <a:ahLst/>
          <a:cxnLst/>
          <a:rect l="0" t="0" r="0" b="0"/>
          <a:pathLst>
            <a:path>
              <a:moveTo>
                <a:pt x="3045607" y="2317749"/>
              </a:moveTo>
              <a:arcTo wR="1605976" hR="1605976" stAng="1578506" swAng="1635849"/>
            </a:path>
          </a:pathLst>
        </a:custGeom>
        <a:noFill/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B33A0-20B9-49AB-BF09-7060313046CB}">
      <dsp:nvSpPr>
        <dsp:cNvPr id="0" name=""/>
        <dsp:cNvSpPr/>
      </dsp:nvSpPr>
      <dsp:spPr>
        <a:xfrm>
          <a:off x="1802461" y="3212644"/>
          <a:ext cx="1493752" cy="970939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 Light" panose="020F0302020204030204"/>
            </a:rPr>
            <a:t>High school</a:t>
          </a:r>
          <a:endParaRPr lang="en-US" sz="2400" kern="1200" dirty="0"/>
        </a:p>
      </dsp:txBody>
      <dsp:txXfrm>
        <a:off x="1849858" y="3260041"/>
        <a:ext cx="1398958" cy="876145"/>
      </dsp:txXfrm>
    </dsp:sp>
    <dsp:sp modelId="{7C6A6EDF-A12D-4342-A6E4-8087F83D315E}">
      <dsp:nvSpPr>
        <dsp:cNvPr id="0" name=""/>
        <dsp:cNvSpPr/>
      </dsp:nvSpPr>
      <dsp:spPr>
        <a:xfrm>
          <a:off x="943361" y="486161"/>
          <a:ext cx="3211952" cy="3211952"/>
        </a:xfrm>
        <a:custGeom>
          <a:avLst/>
          <a:gdLst/>
          <a:ahLst/>
          <a:cxnLst/>
          <a:rect l="0" t="0" r="0" b="0"/>
          <a:pathLst>
            <a:path>
              <a:moveTo>
                <a:pt x="652341" y="2898160"/>
              </a:moveTo>
              <a:arcTo wR="1605976" hR="1605976" stAng="7585645" swAng="1635849"/>
            </a:path>
          </a:pathLst>
        </a:custGeom>
        <a:noFill/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8069E-2483-49EA-955C-0FCF34F32C85}">
      <dsp:nvSpPr>
        <dsp:cNvPr id="0" name=""/>
        <dsp:cNvSpPr/>
      </dsp:nvSpPr>
      <dsp:spPr>
        <a:xfrm>
          <a:off x="196485" y="1606667"/>
          <a:ext cx="1493752" cy="970939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 Light" panose="020F0302020204030204"/>
            </a:rPr>
            <a:t>Work / Co-op</a:t>
          </a:r>
          <a:endParaRPr lang="en-US" sz="2400" kern="1200" dirty="0"/>
        </a:p>
      </dsp:txBody>
      <dsp:txXfrm>
        <a:off x="243882" y="1654064"/>
        <a:ext cx="1398958" cy="876145"/>
      </dsp:txXfrm>
    </dsp:sp>
    <dsp:sp modelId="{FBB0708E-A47A-4F81-A261-2C4B97B97DBA}">
      <dsp:nvSpPr>
        <dsp:cNvPr id="0" name=""/>
        <dsp:cNvSpPr/>
      </dsp:nvSpPr>
      <dsp:spPr>
        <a:xfrm>
          <a:off x="943361" y="486161"/>
          <a:ext cx="3211952" cy="3211952"/>
        </a:xfrm>
        <a:custGeom>
          <a:avLst/>
          <a:gdLst/>
          <a:ahLst/>
          <a:cxnLst/>
          <a:rect l="0" t="0" r="0" b="0"/>
          <a:pathLst>
            <a:path>
              <a:moveTo>
                <a:pt x="166345" y="894202"/>
              </a:moveTo>
              <a:arcTo wR="1605976" hR="1605976" stAng="12378506" swAng="1635849"/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63EC4-AE01-4118-9C16-291F4CF9044F}">
      <dsp:nvSpPr>
        <dsp:cNvPr id="0" name=""/>
        <dsp:cNvSpPr/>
      </dsp:nvSpPr>
      <dsp:spPr>
        <a:xfrm>
          <a:off x="2356" y="1308965"/>
          <a:ext cx="2297818" cy="9026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 Light"/>
            </a:rPr>
            <a:t>Highschool</a:t>
          </a:r>
          <a:r>
            <a:rPr lang="en-US" sz="1800" b="0" i="0" u="none" strike="noStrike" kern="1200" cap="none" baseline="0" noProof="0" dirty="0">
              <a:latin typeface="Calibri Light"/>
              <a:cs typeface="Calibri Light"/>
            </a:rPr>
            <a:t> Transcript (OSSD)</a:t>
          </a:r>
        </a:p>
      </dsp:txBody>
      <dsp:txXfrm>
        <a:off x="2356" y="1308965"/>
        <a:ext cx="2297818" cy="902691"/>
      </dsp:txXfrm>
    </dsp:sp>
    <dsp:sp modelId="{E65FE43F-5B90-4604-BCB7-818E12D58B1E}">
      <dsp:nvSpPr>
        <dsp:cNvPr id="0" name=""/>
        <dsp:cNvSpPr/>
      </dsp:nvSpPr>
      <dsp:spPr>
        <a:xfrm>
          <a:off x="2356" y="2211656"/>
          <a:ext cx="2297818" cy="2086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 Light" panose="020F0302020204030204"/>
            </a:rPr>
            <a:t>If you pass all your courses, you will receive two or three high school credits.</a:t>
          </a:r>
          <a:endParaRPr lang="en-US" sz="1800" kern="1200" dirty="0"/>
        </a:p>
      </dsp:txBody>
      <dsp:txXfrm>
        <a:off x="2356" y="2211656"/>
        <a:ext cx="2297818" cy="2086800"/>
      </dsp:txXfrm>
    </dsp:sp>
    <dsp:sp modelId="{7D8F2A7F-CBD1-4291-923E-DF4E6EC96C13}">
      <dsp:nvSpPr>
        <dsp:cNvPr id="0" name=""/>
        <dsp:cNvSpPr/>
      </dsp:nvSpPr>
      <dsp:spPr>
        <a:xfrm>
          <a:off x="2621869" y="1308965"/>
          <a:ext cx="2297818" cy="902691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 Light" panose="020F0302020204030204"/>
            </a:rPr>
            <a:t>College Transcript</a:t>
          </a:r>
          <a:endParaRPr lang="en-US" sz="1800" kern="1200" dirty="0"/>
        </a:p>
      </dsp:txBody>
      <dsp:txXfrm>
        <a:off x="2621869" y="1308965"/>
        <a:ext cx="2297818" cy="902691"/>
      </dsp:txXfrm>
    </dsp:sp>
    <dsp:sp modelId="{433690A7-56AB-4EE7-BF92-FE51BB069240}">
      <dsp:nvSpPr>
        <dsp:cNvPr id="0" name=""/>
        <dsp:cNvSpPr/>
      </dsp:nvSpPr>
      <dsp:spPr>
        <a:xfrm>
          <a:off x="2621869" y="2211656"/>
          <a:ext cx="2297818" cy="2086800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 Light" panose="020F0302020204030204"/>
            </a:rPr>
            <a:t>All your course grades will appear on your SLC transcript.</a:t>
          </a:r>
          <a:endParaRPr lang="en-US" sz="1800" kern="1200" dirty="0"/>
        </a:p>
      </dsp:txBody>
      <dsp:txXfrm>
        <a:off x="2621869" y="2211656"/>
        <a:ext cx="2297818" cy="2086800"/>
      </dsp:txXfrm>
    </dsp:sp>
    <dsp:sp modelId="{2D6855B2-9B24-4D26-B386-DDBE0463C6AF}">
      <dsp:nvSpPr>
        <dsp:cNvPr id="0" name=""/>
        <dsp:cNvSpPr/>
      </dsp:nvSpPr>
      <dsp:spPr>
        <a:xfrm>
          <a:off x="5241382" y="1308965"/>
          <a:ext cx="2297818" cy="90269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 Light" panose="020F0302020204030204"/>
            </a:rPr>
            <a:t>Ministry of Training, Colleges and Universities:</a:t>
          </a:r>
          <a:endParaRPr lang="en-US" sz="1800" kern="1200" dirty="0"/>
        </a:p>
      </dsp:txBody>
      <dsp:txXfrm>
        <a:off x="5241382" y="1308965"/>
        <a:ext cx="2297818" cy="902691"/>
      </dsp:txXfrm>
    </dsp:sp>
    <dsp:sp modelId="{78719D13-AAC3-47DB-A16F-3EB8CCBD7244}">
      <dsp:nvSpPr>
        <dsp:cNvPr id="0" name=""/>
        <dsp:cNvSpPr/>
      </dsp:nvSpPr>
      <dsp:spPr>
        <a:xfrm>
          <a:off x="5241382" y="2211656"/>
          <a:ext cx="2297818" cy="2086800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 Light" panose="020F0302020204030204"/>
            </a:rPr>
            <a:t>A pass or fail designation for each student will be sent to the MTCU office.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 Light" panose="020F0302020204030204"/>
            </a:rPr>
            <a:t>No marks are submitted.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latin typeface="Calibri Light" panose="020F0302020204030204"/>
          </a:endParaRPr>
        </a:p>
      </dsp:txBody>
      <dsp:txXfrm>
        <a:off x="5241382" y="2211656"/>
        <a:ext cx="2297818" cy="208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F9CE4-52FF-9A46-84B5-2474E87734E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599B2-AE86-BB48-A4A2-FE2452CA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34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speaking notes here. They will only be visible by presenters and not by viewers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599B2-AE86-BB48-A4A2-FE2452CAD8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speaking notes here. They will only be visible by presenters and not by viewers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599B2-AE86-BB48-A4A2-FE2452CAD8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34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speaking notes here. They will only be visible by presenters and not by viewers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599B2-AE86-BB48-A4A2-FE2452CAD8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90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add speaking notes here. They will only be visible by presenters and not by viewers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599B2-AE86-BB48-A4A2-FE2452CAD8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48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speaking notes here. They will only be visible by presenters and not by viewers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599B2-AE86-BB48-A4A2-FE2452CAD8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19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speaking notes here. They will only be visible by presenters and not by viewers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599B2-AE86-BB48-A4A2-FE2452CAD8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80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speaking notes here. They will only be visible by presenters and not by viewers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599B2-AE86-BB48-A4A2-FE2452CAD8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13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speaking notes here. They will only be visible by presenters and not by viewers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599B2-AE86-BB48-A4A2-FE2452CAD8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95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speaking notes here. They will only be visible by presenters and not by viewers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599B2-AE86-BB48-A4A2-FE2452CAD8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06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speaking notes here. They will only be visible by presenters and not by viewers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599B2-AE86-BB48-A4A2-FE2452CAD8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8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speaking notes here. They will only be visible by presenters and not by viewers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599B2-AE86-BB48-A4A2-FE2452CAD8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6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speaking notes here. They will only be visible by presenters and not by viewers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599B2-AE86-BB48-A4A2-FE2452CAD8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57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speaking notes here. They will only be visible by presenters and not by viewers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599B2-AE86-BB48-A4A2-FE2452CAD8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26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speaking notes here. They will only be visible by presenters and not by viewers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599B2-AE86-BB48-A4A2-FE2452CAD8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91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speaking notes here. They will only be visible by presenters and not by viewers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599B2-AE86-BB48-A4A2-FE2452CAD8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74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speaking notes here. They will only be visible by presenters and not by viewers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599B2-AE86-BB48-A4A2-FE2452CAD8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2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A104-B76D-894C-AFB8-BACD43E1563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F066-1F91-D14D-86D4-3700BDA1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8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A104-B76D-894C-AFB8-BACD43E1563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F066-1F91-D14D-86D4-3700BDA1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1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A104-B76D-894C-AFB8-BACD43E1563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F066-1F91-D14D-86D4-3700BDA1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4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A104-B76D-894C-AFB8-BACD43E1563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F066-1F91-D14D-86D4-3700BDA1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A104-B76D-894C-AFB8-BACD43E1563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F066-1F91-D14D-86D4-3700BDA1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2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A104-B76D-894C-AFB8-BACD43E1563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F066-1F91-D14D-86D4-3700BDA1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8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A104-B76D-894C-AFB8-BACD43E1563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F066-1F91-D14D-86D4-3700BDA1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A104-B76D-894C-AFB8-BACD43E1563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F066-1F91-D14D-86D4-3700BDA1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1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A104-B76D-894C-AFB8-BACD43E1563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F066-1F91-D14D-86D4-3700BDA1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2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A104-B76D-894C-AFB8-BACD43E1563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F066-1F91-D14D-86D4-3700BDA1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1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A104-B76D-894C-AFB8-BACD43E1563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F066-1F91-D14D-86D4-3700BDA1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2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Palatino Bold" charset="0"/>
              </a:defRPr>
            </a:lvl1pPr>
          </a:lstStyle>
          <a:p>
            <a:fld id="{4833A104-B76D-894C-AFB8-BACD43E15639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Palatino Bold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Palatino Bold" charset="0"/>
              </a:defRPr>
            </a:lvl1pPr>
          </a:lstStyle>
          <a:p>
            <a:fld id="{4BD4F066-1F91-D14D-86D4-3700BDA10F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7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Palatino Bold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i="0" kern="1200">
          <a:solidFill>
            <a:schemeClr val="tx1"/>
          </a:solidFill>
          <a:latin typeface="Palatino Bold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1" i="0" kern="1200">
          <a:solidFill>
            <a:schemeClr val="tx1"/>
          </a:solidFill>
          <a:latin typeface="Palatino Bold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1" i="0" kern="1200">
          <a:solidFill>
            <a:schemeClr val="tx1"/>
          </a:solidFill>
          <a:latin typeface="Palatino Bold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1" i="0" kern="1200">
          <a:solidFill>
            <a:schemeClr val="tx1"/>
          </a:solidFill>
          <a:latin typeface="Palatino Bold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1" i="0" kern="1200">
          <a:solidFill>
            <a:schemeClr val="tx1"/>
          </a:solidFill>
          <a:latin typeface="Palatino Bol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halligan@sl.on.c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417" y="359060"/>
            <a:ext cx="3353143" cy="2093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418" y="3118814"/>
            <a:ext cx="3404081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8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135" y="295051"/>
            <a:ext cx="10598845" cy="9387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500" b="1" spc="300" dirty="0">
                <a:latin typeface="Gotham Bold"/>
              </a:rPr>
              <a:t>SNOW DAYS &amp; P.A. DAYS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EDCC58-C165-A847-9872-7E402E0DB47A}"/>
              </a:ext>
            </a:extLst>
          </p:cNvPr>
          <p:cNvSpPr/>
          <p:nvPr/>
        </p:nvSpPr>
        <p:spPr>
          <a:xfrm>
            <a:off x="1033669" y="3276328"/>
            <a:ext cx="10818177" cy="33855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endParaRPr lang="en-US" sz="1600" dirty="0">
              <a:cs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843" y="4941856"/>
            <a:ext cx="3222665" cy="13386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F5B375-C304-410D-AC57-4D744C0AA5A3}"/>
              </a:ext>
            </a:extLst>
          </p:cNvPr>
          <p:cNvSpPr txBox="1"/>
          <p:nvPr/>
        </p:nvSpPr>
        <p:spPr>
          <a:xfrm>
            <a:off x="2740958" y="2617694"/>
            <a:ext cx="8110816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cs typeface="Calibri"/>
              </a:rPr>
              <a:t>P.A. Days: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>
                <a:ea typeface="+mn-lt"/>
                <a:cs typeface="+mn-lt"/>
              </a:rPr>
              <a:t>You must attend your Level 1 Apprenticeship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b="1" dirty="0">
                <a:cs typeface="Calibri"/>
              </a:rPr>
              <a:t>Snow Days: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>
                <a:ea typeface="+mn-lt"/>
                <a:cs typeface="+mn-lt"/>
              </a:rPr>
              <a:t>The college rarely closes for snow days</a:t>
            </a:r>
            <a:endParaRPr lang="en-US" sz="2400" dirty="0">
              <a:cs typeface="Calibri"/>
            </a:endParaRPr>
          </a:p>
          <a:p>
            <a:r>
              <a:rPr lang="en-US" sz="2400" dirty="0">
                <a:ea typeface="+mn-lt"/>
                <a:cs typeface="+mn-lt"/>
              </a:rPr>
              <a:t>Please contact your college instructor and Dual Credit teacher </a:t>
            </a:r>
            <a:endParaRPr lang="en-US" sz="2400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9280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135" y="295051"/>
            <a:ext cx="10598845" cy="9387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500" b="1" spc="300" dirty="0">
                <a:latin typeface="Gotham Bold"/>
              </a:rPr>
              <a:t>TRANSPORTATION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EDCC58-C165-A847-9872-7E402E0DB47A}"/>
              </a:ext>
            </a:extLst>
          </p:cNvPr>
          <p:cNvSpPr/>
          <p:nvPr/>
        </p:nvSpPr>
        <p:spPr>
          <a:xfrm>
            <a:off x="1033669" y="3276328"/>
            <a:ext cx="10818177" cy="33855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endParaRPr lang="en-US" sz="1600" dirty="0">
              <a:cs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843" y="4941856"/>
            <a:ext cx="3222665" cy="1338646"/>
          </a:xfrm>
          <a:prstGeom prst="rect">
            <a:avLst/>
          </a:prstGeom>
        </p:spPr>
      </p:pic>
      <p:pic>
        <p:nvPicPr>
          <p:cNvPr id="3" name="Picture 5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8B942459-A195-4DDF-A880-57895A4F4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304" y="1790208"/>
            <a:ext cx="3629890" cy="3672440"/>
          </a:xfrm>
          <a:prstGeom prst="rect">
            <a:avLst/>
          </a:prstGeom>
        </p:spPr>
      </p:pic>
      <p:pic>
        <p:nvPicPr>
          <p:cNvPr id="7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8231C61-C828-4694-A70E-7BECC82C49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309" y="1748011"/>
            <a:ext cx="5818908" cy="31957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EAB03E-A47D-438C-A066-88CC793FC247}"/>
              </a:ext>
            </a:extLst>
          </p:cNvPr>
          <p:cNvSpPr txBox="1"/>
          <p:nvPr/>
        </p:nvSpPr>
        <p:spPr>
          <a:xfrm>
            <a:off x="4152900" y="5688106"/>
            <a:ext cx="34715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We will not pay for parking tickets!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774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6634" y="234641"/>
            <a:ext cx="9512993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000" b="1" spc="300" dirty="0">
                <a:latin typeface="Gotham Bold"/>
              </a:rPr>
              <a:t>Parking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EDCC58-C165-A847-9872-7E402E0DB47A}"/>
              </a:ext>
            </a:extLst>
          </p:cNvPr>
          <p:cNvSpPr/>
          <p:nvPr/>
        </p:nvSpPr>
        <p:spPr>
          <a:xfrm>
            <a:off x="1033669" y="3276328"/>
            <a:ext cx="10818177" cy="33855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endParaRPr lang="en-US" sz="1600" dirty="0">
              <a:cs typeface="Calibri" panose="020F0502020204030204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33669" y="2040439"/>
            <a:ext cx="10593999" cy="3148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gotham"/>
                <a:cs typeface="Aharoni" panose="02010803020104030203" pitchFamily="2" charset="-79"/>
              </a:rPr>
              <a:t>You must register your vehicle/motorcycle with St. Lawrence College prior to your first day of class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gotham"/>
                <a:cs typeface="Aharoni" panose="02010803020104030203" pitchFamily="2" charset="-79"/>
              </a:rPr>
              <a:t>To register please fill out your transportation form or email Jenn Halligan </a:t>
            </a:r>
            <a:r>
              <a:rPr lang="en-US" dirty="0">
                <a:latin typeface="gotham"/>
                <a:cs typeface="Aharoni" panose="02010803020104030203" pitchFamily="2" charset="-79"/>
                <a:hlinkClick r:id="rId3"/>
              </a:rPr>
              <a:t>jhalligan@sl.on.ca</a:t>
            </a:r>
            <a:r>
              <a:rPr lang="en-US" dirty="0">
                <a:latin typeface="gotham"/>
                <a:cs typeface="Aharoni" panose="02010803020104030203" pitchFamily="2" charset="-79"/>
              </a:rPr>
              <a:t> with the following information:</a:t>
            </a:r>
          </a:p>
          <a:p>
            <a:pPr marL="2628900" lvl="5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gotham"/>
                <a:cs typeface="Aharoni" panose="02010803020104030203" pitchFamily="2" charset="-79"/>
              </a:rPr>
              <a:t>License Plate Number</a:t>
            </a:r>
          </a:p>
          <a:p>
            <a:pPr marL="2628900" lvl="5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gotham"/>
                <a:cs typeface="Aharoni" panose="02010803020104030203" pitchFamily="2" charset="-79"/>
              </a:rPr>
              <a:t>Make of vehicle</a:t>
            </a:r>
          </a:p>
          <a:p>
            <a:pPr marL="2628900" lvl="5" indent="-342900" algn="l">
              <a:buFont typeface="Arial" panose="020B0604020202020204" pitchFamily="34" charset="0"/>
              <a:buChar char="•"/>
            </a:pPr>
            <a:endParaRPr lang="en-US" dirty="0">
              <a:latin typeface="gotham"/>
              <a:cs typeface="Aharoni" panose="02010803020104030203" pitchFamily="2" charset="-79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otham"/>
                <a:cs typeface="Aharoni" panose="02010803020104030203" pitchFamily="2" charset="-79"/>
              </a:rPr>
              <a:t>Only valid from your semester start and end date, and on the day(s) you attend the College.</a:t>
            </a:r>
            <a:endParaRPr lang="en-CA" dirty="0">
              <a:latin typeface="gotham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178" y="4908414"/>
            <a:ext cx="2273579" cy="133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2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135" y="295051"/>
            <a:ext cx="10598845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000" b="1" spc="300" dirty="0">
                <a:latin typeface="Gotham Bold"/>
              </a:rPr>
              <a:t>ASSESSMENT AT COLLEGE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EDCC58-C165-A847-9872-7E402E0DB47A}"/>
              </a:ext>
            </a:extLst>
          </p:cNvPr>
          <p:cNvSpPr/>
          <p:nvPr/>
        </p:nvSpPr>
        <p:spPr>
          <a:xfrm>
            <a:off x="1033669" y="3276328"/>
            <a:ext cx="10818177" cy="33855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endParaRPr lang="en-US" sz="1600" dirty="0">
              <a:cs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843" y="4941856"/>
            <a:ext cx="3222665" cy="13386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456A0B-A4FF-4D64-8D1B-EDA8C28333B4}"/>
              </a:ext>
            </a:extLst>
          </p:cNvPr>
          <p:cNvSpPr txBox="1"/>
          <p:nvPr/>
        </p:nvSpPr>
        <p:spPr>
          <a:xfrm>
            <a:off x="1228164" y="2113429"/>
            <a:ext cx="9052110" cy="2798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700" dirty="0">
                <a:latin typeface="gotham"/>
                <a:cs typeface="Arial"/>
              </a:rPr>
              <a:t>You must pass </a:t>
            </a:r>
            <a:r>
              <a:rPr lang="en-US" sz="1700" u="sng" dirty="0">
                <a:latin typeface="gotham"/>
                <a:cs typeface="Arial"/>
              </a:rPr>
              <a:t>all</a:t>
            </a:r>
            <a:r>
              <a:rPr lang="en-US" sz="1700" dirty="0">
                <a:latin typeface="gotham"/>
                <a:cs typeface="Arial"/>
              </a:rPr>
              <a:t> of your St. Lawrence College courses in order to receive your Level 1 Apprenticeship</a:t>
            </a:r>
            <a:endParaRPr lang="en-US" dirty="0">
              <a:cs typeface="Calibri" panose="020F0502020204030204"/>
            </a:endParaRPr>
          </a:p>
          <a:p>
            <a:endParaRPr lang="en-US" sz="1700" dirty="0">
              <a:latin typeface="gotham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700" dirty="0">
                <a:latin typeface="gotham"/>
                <a:cs typeface="Arial"/>
              </a:rPr>
              <a:t>A grade of 50% or higher must be obtained</a:t>
            </a:r>
          </a:p>
          <a:p>
            <a:endParaRPr lang="en-US" sz="1700" dirty="0">
              <a:latin typeface="gotham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700" dirty="0">
                <a:latin typeface="gotham"/>
                <a:cs typeface="Arial"/>
              </a:rPr>
              <a:t>You are now a college student and you will be evaluated as one</a:t>
            </a:r>
          </a:p>
          <a:p>
            <a:endParaRPr lang="en-US" sz="1700" dirty="0">
              <a:latin typeface="gotham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700" dirty="0">
                <a:latin typeface="gotham"/>
                <a:cs typeface="Arial"/>
              </a:rPr>
              <a:t>There are deadlines - marks can be taken off or zeros can be given</a:t>
            </a:r>
          </a:p>
          <a:p>
            <a:endParaRPr lang="en-US" sz="1700" dirty="0">
              <a:latin typeface="gotham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700" dirty="0">
                <a:latin typeface="gotham"/>
                <a:cs typeface="Arial"/>
              </a:rPr>
              <a:t>You must attend class and do the work in order to be successful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8949D37E-B591-466C-81DD-61A0227E4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5202" y="2689947"/>
            <a:ext cx="1630507" cy="163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14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3723" y="59727"/>
            <a:ext cx="11215168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500" b="1" spc="300" dirty="0">
                <a:latin typeface="Gotham Bold"/>
              </a:rPr>
              <a:t>COMPLETING YOUR LEVEL 1 APPRENTICESHIP:</a:t>
            </a:r>
            <a:r>
              <a:rPr lang="en-US" sz="5000" b="1" spc="300" dirty="0">
                <a:latin typeface="Gotham Bold"/>
              </a:rPr>
              <a:t>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EDCC58-C165-A847-9872-7E402E0DB47A}"/>
              </a:ext>
            </a:extLst>
          </p:cNvPr>
          <p:cNvSpPr/>
          <p:nvPr/>
        </p:nvSpPr>
        <p:spPr>
          <a:xfrm>
            <a:off x="1033669" y="3276328"/>
            <a:ext cx="10818177" cy="33855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endParaRPr lang="en-US" sz="1600" dirty="0">
              <a:cs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843" y="4941856"/>
            <a:ext cx="3222665" cy="1338646"/>
          </a:xfrm>
          <a:prstGeom prst="rect">
            <a:avLst/>
          </a:prstGeom>
        </p:spPr>
      </p:pic>
      <p:graphicFrame>
        <p:nvGraphicFramePr>
          <p:cNvPr id="3" name="Diagram 5">
            <a:extLst>
              <a:ext uri="{FF2B5EF4-FFF2-40B4-BE49-F238E27FC236}">
                <a16:creationId xmlns:a16="http://schemas.microsoft.com/office/drawing/2014/main" id="{024D1096-0EBF-428E-BDCC-462943B887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5185027"/>
              </p:ext>
            </p:extLst>
          </p:nvPr>
        </p:nvGraphicFramePr>
        <p:xfrm>
          <a:off x="2398059" y="670111"/>
          <a:ext cx="7541558" cy="5607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62" name="Picture 1661">
            <a:extLst>
              <a:ext uri="{FF2B5EF4-FFF2-40B4-BE49-F238E27FC236}">
                <a16:creationId xmlns:a16="http://schemas.microsoft.com/office/drawing/2014/main" id="{82CA309E-452C-4549-A04B-E5F01AE3E7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713" y="5104649"/>
            <a:ext cx="1974412" cy="121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9868" y="309109"/>
            <a:ext cx="1121516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300" dirty="0">
                <a:latin typeface="Gotham Bold"/>
              </a:rPr>
              <a:t>WHAT DO I DO AFTER JUNE 30TH? </a:t>
            </a:r>
            <a:endParaRPr lang="en-US" sz="4400" dirty="0"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EDCC58-C165-A847-9872-7E402E0DB47A}"/>
              </a:ext>
            </a:extLst>
          </p:cNvPr>
          <p:cNvSpPr/>
          <p:nvPr/>
        </p:nvSpPr>
        <p:spPr>
          <a:xfrm>
            <a:off x="1033669" y="3276328"/>
            <a:ext cx="10818177" cy="33855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endParaRPr lang="en-US" sz="1600" dirty="0">
              <a:cs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843" y="4941856"/>
            <a:ext cx="3222665" cy="13386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3EBE08E-75B4-4E70-9AEE-08CB55E5C2B3}"/>
              </a:ext>
            </a:extLst>
          </p:cNvPr>
          <p:cNvSpPr txBox="1"/>
          <p:nvPr/>
        </p:nvSpPr>
        <p:spPr>
          <a:xfrm>
            <a:off x="1039091" y="1995055"/>
            <a:ext cx="9185562" cy="29777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900"/>
              </a:spcBef>
              <a:buFont typeface="Arial"/>
              <a:buChar char="•"/>
            </a:pPr>
            <a:r>
              <a:rPr lang="en-US" sz="1500" dirty="0">
                <a:latin typeface="gotham"/>
              </a:rPr>
              <a:t>Take a copy  of  your completed education requirement  (i.e. completed OSSD) to the local MTCU Apprenticeship Office </a:t>
            </a:r>
            <a:endParaRPr lang="en-US">
              <a:cs typeface="Calibri" panose="020F0502020204030204"/>
            </a:endParaRPr>
          </a:p>
          <a:p>
            <a:pPr marL="285750" indent="-285750">
              <a:spcBef>
                <a:spcPts val="900"/>
              </a:spcBef>
              <a:buFont typeface="Arial"/>
              <a:buChar char="•"/>
            </a:pPr>
            <a:r>
              <a:rPr lang="en-US" sz="1500" dirty="0">
                <a:latin typeface="gotham"/>
              </a:rPr>
              <a:t>Secure employment with a contractor (wage is usually 40% of what a licensed skilled worker would earn)</a:t>
            </a:r>
          </a:p>
          <a:p>
            <a:pPr marL="285750" indent="-285750">
              <a:spcBef>
                <a:spcPts val="900"/>
              </a:spcBef>
              <a:buFont typeface="Arial"/>
              <a:buChar char="•"/>
            </a:pPr>
            <a:r>
              <a:rPr lang="en-US" sz="1500" dirty="0">
                <a:latin typeface="gotham"/>
              </a:rPr>
              <a:t>Ensure you have your employer sign your </a:t>
            </a:r>
            <a:r>
              <a:rPr lang="en-US" sz="1500" u="sng" dirty="0">
                <a:latin typeface="gotham"/>
              </a:rPr>
              <a:t>Apprenticeship Training Standard</a:t>
            </a:r>
            <a:r>
              <a:rPr lang="en-US" sz="1500" dirty="0">
                <a:latin typeface="gotham"/>
              </a:rPr>
              <a:t> on a regular basis</a:t>
            </a:r>
          </a:p>
          <a:p>
            <a:pPr marL="285750" indent="-285750">
              <a:spcBef>
                <a:spcPts val="900"/>
              </a:spcBef>
              <a:buFont typeface="Arial"/>
              <a:buChar char="•"/>
            </a:pPr>
            <a:r>
              <a:rPr lang="en-US" sz="1500" dirty="0">
                <a:latin typeface="gotham"/>
              </a:rPr>
              <a:t>If you change employers let the MTCU Apprenticeship office know about the change. </a:t>
            </a:r>
            <a:r>
              <a:rPr lang="en-US" sz="1500" i="1" dirty="0">
                <a:latin typeface="gotham"/>
              </a:rPr>
              <a:t>Note</a:t>
            </a:r>
            <a:r>
              <a:rPr lang="en-US" sz="1500" dirty="0">
                <a:latin typeface="gotham"/>
              </a:rPr>
              <a:t>: Take your Training Standard with you </a:t>
            </a:r>
          </a:p>
          <a:p>
            <a:pPr marL="285750" indent="-285750">
              <a:spcBef>
                <a:spcPts val="900"/>
              </a:spcBef>
              <a:buFont typeface="Arial"/>
              <a:buChar char="•"/>
            </a:pPr>
            <a:r>
              <a:rPr lang="en-US" sz="1500" dirty="0">
                <a:latin typeface="gotham"/>
              </a:rPr>
              <a:t>Apply to graduate through your SLC.me and you will receive a certificate in the mail from St. Lawrence College for your Level 1 completion</a:t>
            </a:r>
          </a:p>
          <a:p>
            <a:pPr marL="285750" indent="-285750">
              <a:spcBef>
                <a:spcPts val="900"/>
              </a:spcBef>
              <a:buFont typeface="Arial"/>
              <a:buChar char="•"/>
            </a:pPr>
            <a:r>
              <a:rPr lang="en-US" sz="1500" dirty="0">
                <a:latin typeface="gotham"/>
              </a:rPr>
              <a:t>After you graduate from high school you must direct your questions to your local MTCU Apprenticeship Office (e.g. Level 2 program)</a:t>
            </a:r>
          </a:p>
        </p:txBody>
      </p:sp>
    </p:spTree>
    <p:extLst>
      <p:ext uri="{BB962C8B-B14F-4D97-AF65-F5344CB8AC3E}">
        <p14:creationId xmlns:p14="http://schemas.microsoft.com/office/powerpoint/2010/main" val="4173537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88216" y="1843204"/>
            <a:ext cx="6113929" cy="116955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endParaRPr lang="en-US" sz="3500" b="1" dirty="0">
              <a:latin typeface="Gotham Bold" pitchFamily="2" charset="0"/>
              <a:cs typeface="Gotham Bold" pitchFamily="2" charset="0"/>
            </a:endParaRPr>
          </a:p>
          <a:p>
            <a:r>
              <a:rPr lang="en-US" sz="3500" b="1" dirty="0">
                <a:latin typeface="Gotham Bold"/>
                <a:cs typeface="Gotham Bold" pitchFamily="2" charset="0"/>
              </a:rPr>
              <a:t>Questions?</a:t>
            </a:r>
            <a:endParaRPr lang="en-US" sz="3500" b="1" dirty="0">
              <a:latin typeface="Gotham Bold"/>
              <a:cs typeface="Gotham Book" pitchFamily="2" charset="0"/>
            </a:endParaRPr>
          </a:p>
        </p:txBody>
      </p:sp>
      <p:pic>
        <p:nvPicPr>
          <p:cNvPr id="2" name="Picture 1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AAFFB0B0-045E-4D14-9F6B-E230B17B2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97" y="3500983"/>
            <a:ext cx="3222665" cy="133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164" y="272639"/>
            <a:ext cx="10027345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000" b="1" spc="300" dirty="0">
                <a:latin typeface="Gotham Bold"/>
              </a:rPr>
              <a:t>OYAP Programs @ SLC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EDCC58-C165-A847-9872-7E402E0DB47A}"/>
              </a:ext>
            </a:extLst>
          </p:cNvPr>
          <p:cNvSpPr/>
          <p:nvPr/>
        </p:nvSpPr>
        <p:spPr>
          <a:xfrm>
            <a:off x="1449306" y="1965529"/>
            <a:ext cx="10319414" cy="377282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ld"/>
                <a:cs typeface="Gotham Bold" pitchFamily="2" charset="0"/>
              </a:rPr>
              <a:t>Automotive Service Technician (Cornwall) – 8 weeks fall semester</a:t>
            </a:r>
            <a:endParaRPr lang="en-US">
              <a:cs typeface="Calibri" panose="020F0502020204030204"/>
            </a:endParaRP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ld"/>
                <a:cs typeface="Gotham Bold" pitchFamily="2" charset="0"/>
              </a:rPr>
              <a:t>Brick &amp; Stone (Kingston) – 8 weeks winter semester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ld"/>
                <a:cs typeface="Gotham Bold" pitchFamily="2" charset="0"/>
              </a:rPr>
              <a:t>Cook (Kingston) – Fall &amp;Winter semesters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ld"/>
                <a:cs typeface="Gotham Bold" pitchFamily="2" charset="0"/>
              </a:rPr>
              <a:t>General Carpentry (Cornwall &amp; Kingston) – 8 weeks fall semester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ld"/>
                <a:cs typeface="Gotham Bold" pitchFamily="2" charset="0"/>
              </a:rPr>
              <a:t>Hairstylist (Kingston) – Fall &amp; winter semester (Mondays)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ld"/>
                <a:cs typeface="Gotham Bold" pitchFamily="2" charset="0"/>
              </a:rPr>
              <a:t>Millwright (Kingston)  –  Fall &amp; winter semester (Tuesdays)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ld"/>
                <a:cs typeface="Gotham Bold" pitchFamily="2" charset="0"/>
              </a:rPr>
              <a:t>Plumbing (Kingston) – 8 weeks fall semester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ld"/>
                <a:cs typeface="Gotham Bold" pitchFamily="2" charset="0"/>
              </a:rPr>
              <a:t>Welding (Cornwall) – 10 weeks fall semester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Gotham Narrow Bold" pitchFamily="2" charset="0"/>
              <a:cs typeface="Gotham Bold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298" y="4775601"/>
            <a:ext cx="3222665" cy="133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0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6F4400-1007-B746-911B-F8DA4B3E5D76}"/>
              </a:ext>
            </a:extLst>
          </p:cNvPr>
          <p:cNvSpPr txBox="1"/>
          <p:nvPr/>
        </p:nvSpPr>
        <p:spPr>
          <a:xfrm>
            <a:off x="4928060" y="250117"/>
            <a:ext cx="6682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300" dirty="0">
                <a:latin typeface="Gotham Bold" pitchFamily="2" charset="0"/>
              </a:rPr>
              <a:t>HELLO FUTURE</a:t>
            </a:r>
            <a:endParaRPr lang="en-US" sz="6000" spc="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5196" b="14134"/>
          <a:stretch/>
        </p:blipFill>
        <p:spPr>
          <a:xfrm>
            <a:off x="786276" y="139281"/>
            <a:ext cx="3439040" cy="6082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425" y="1700538"/>
            <a:ext cx="6800338" cy="39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9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Arrow: Pentagon 916">
            <a:extLst>
              <a:ext uri="{FF2B5EF4-FFF2-40B4-BE49-F238E27FC236}">
                <a16:creationId xmlns:a16="http://schemas.microsoft.com/office/drawing/2014/main" id="{A12A26D5-FC51-4666-83B0-E9E444161A1A}"/>
              </a:ext>
            </a:extLst>
          </p:cNvPr>
          <p:cNvSpPr/>
          <p:nvPr/>
        </p:nvSpPr>
        <p:spPr>
          <a:xfrm rot="10800000">
            <a:off x="8995938" y="3501410"/>
            <a:ext cx="2767853" cy="105335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7918" y="234370"/>
            <a:ext cx="8828316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000" b="1" dirty="0">
                <a:latin typeface="Gotham Bold"/>
              </a:rPr>
              <a:t>As an apprentice...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EDCC58-C165-A847-9872-7E402E0DB47A}"/>
              </a:ext>
            </a:extLst>
          </p:cNvPr>
          <p:cNvSpPr/>
          <p:nvPr/>
        </p:nvSpPr>
        <p:spPr>
          <a:xfrm>
            <a:off x="1449306" y="3482611"/>
            <a:ext cx="10319414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Gotham Narrow Bold"/>
              <a:cs typeface="Gotham Bol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Gotham Narrow Bold" pitchFamily="2" charset="0"/>
              <a:cs typeface="Gotham Bold" pitchFamily="2" charset="0"/>
            </a:endParaRPr>
          </a:p>
        </p:txBody>
      </p:sp>
      <p:graphicFrame>
        <p:nvGraphicFramePr>
          <p:cNvPr id="3" name="Diagram 5">
            <a:extLst>
              <a:ext uri="{FF2B5EF4-FFF2-40B4-BE49-F238E27FC236}">
                <a16:creationId xmlns:a16="http://schemas.microsoft.com/office/drawing/2014/main" id="{0B73ACE5-AAB0-4ECA-A0FD-7122EDBC39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7498466"/>
              </p:ext>
            </p:extLst>
          </p:nvPr>
        </p:nvGraphicFramePr>
        <p:xfrm>
          <a:off x="3787588" y="1958789"/>
          <a:ext cx="5098676" cy="418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94" name="TextBox 893">
            <a:extLst>
              <a:ext uri="{FF2B5EF4-FFF2-40B4-BE49-F238E27FC236}">
                <a16:creationId xmlns:a16="http://schemas.microsoft.com/office/drawing/2014/main" id="{01A7531D-089F-4E29-A6E3-37B84B253F8F}"/>
              </a:ext>
            </a:extLst>
          </p:cNvPr>
          <p:cNvSpPr txBox="1"/>
          <p:nvPr/>
        </p:nvSpPr>
        <p:spPr>
          <a:xfrm>
            <a:off x="9646584" y="3483349"/>
            <a:ext cx="1981200" cy="135421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ea typeface="+mn-lt"/>
                <a:cs typeface="+mn-lt"/>
              </a:rPr>
              <a:t>You are now registered at SLC and have a student number</a:t>
            </a:r>
          </a:p>
          <a:p>
            <a:pPr algn="l"/>
            <a:endParaRPr lang="en-US" dirty="0">
              <a:cs typeface="Calibri"/>
            </a:endParaRPr>
          </a:p>
        </p:txBody>
      </p:sp>
      <p:sp>
        <p:nvSpPr>
          <p:cNvPr id="907" name="Arrow: Pentagon 906">
            <a:extLst>
              <a:ext uri="{FF2B5EF4-FFF2-40B4-BE49-F238E27FC236}">
                <a16:creationId xmlns:a16="http://schemas.microsoft.com/office/drawing/2014/main" id="{271F1BD2-EE5B-413F-9831-A9970A8536EC}"/>
              </a:ext>
            </a:extLst>
          </p:cNvPr>
          <p:cNvSpPr/>
          <p:nvPr/>
        </p:nvSpPr>
        <p:spPr>
          <a:xfrm>
            <a:off x="1485831" y="1755133"/>
            <a:ext cx="3025587" cy="1299881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3" name="TextBox 882">
            <a:extLst>
              <a:ext uri="{FF2B5EF4-FFF2-40B4-BE49-F238E27FC236}">
                <a16:creationId xmlns:a16="http://schemas.microsoft.com/office/drawing/2014/main" id="{31D74919-96B3-4997-BD70-7DFA794838F8}"/>
              </a:ext>
            </a:extLst>
          </p:cNvPr>
          <p:cNvSpPr txBox="1"/>
          <p:nvPr/>
        </p:nvSpPr>
        <p:spPr>
          <a:xfrm>
            <a:off x="1359835" y="1852892"/>
            <a:ext cx="2956111" cy="135421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ea typeface="+mn-lt"/>
                <a:cs typeface="+mn-lt"/>
              </a:rPr>
              <a:t>All students must have a </a:t>
            </a:r>
            <a:r>
              <a:rPr lang="en-US" sz="1600" u="sng" dirty="0">
                <a:ea typeface="+mn-lt"/>
                <a:cs typeface="+mn-lt"/>
              </a:rPr>
              <a:t>R</a:t>
            </a:r>
            <a:r>
              <a:rPr lang="en-US" sz="1600" dirty="0">
                <a:ea typeface="+mn-lt"/>
                <a:cs typeface="+mn-lt"/>
              </a:rPr>
              <a:t>egistered </a:t>
            </a:r>
            <a:r>
              <a:rPr lang="en-US" sz="1600" u="sng" dirty="0">
                <a:ea typeface="+mn-lt"/>
                <a:cs typeface="+mn-lt"/>
              </a:rPr>
              <a:t>T</a:t>
            </a:r>
            <a:r>
              <a:rPr lang="en-US" sz="1600" dirty="0">
                <a:ea typeface="+mn-lt"/>
                <a:cs typeface="+mn-lt"/>
              </a:rPr>
              <a:t>raining </a:t>
            </a:r>
            <a:r>
              <a:rPr lang="en-US" sz="1600" u="sng" dirty="0">
                <a:ea typeface="+mn-lt"/>
                <a:cs typeface="+mn-lt"/>
              </a:rPr>
              <a:t>A</a:t>
            </a:r>
            <a:r>
              <a:rPr lang="en-US" sz="1600" dirty="0">
                <a:ea typeface="+mn-lt"/>
                <a:cs typeface="+mn-lt"/>
              </a:rPr>
              <a:t>greement with the Ministry of Training, Colleges and Universities</a:t>
            </a:r>
            <a:endParaRPr lang="en-US" sz="1600" dirty="0"/>
          </a:p>
          <a:p>
            <a:pPr algn="l"/>
            <a:endParaRPr lang="en-US" dirty="0">
              <a:cs typeface="Calibri"/>
            </a:endParaRPr>
          </a:p>
        </p:txBody>
      </p:sp>
      <p:pic>
        <p:nvPicPr>
          <p:cNvPr id="928" name="Picture 92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E90E1474-84B3-4335-A31F-5CACDF4507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3298" y="4775601"/>
            <a:ext cx="3222665" cy="133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1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18978" y="1938586"/>
            <a:ext cx="4736258" cy="707886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4000" b="1" dirty="0">
                <a:latin typeface="Gotham Bold" pitchFamily="2" charset="0"/>
                <a:cs typeface="Gotham Bold" pitchFamily="2" charset="0"/>
              </a:rPr>
              <a:t>HELLO FUTURE</a:t>
            </a:r>
            <a:endParaRPr lang="en-US" b="1" dirty="0">
              <a:latin typeface="Gotham Bold" pitchFamily="2" charset="0"/>
              <a:cs typeface="Gotham Bold" pitchFamily="2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E8F4C5DE-5BE5-45A4-976B-C5327D31228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2898" r="2898"/>
          <a:stretch/>
        </p:blipFill>
        <p:spPr>
          <a:xfrm>
            <a:off x="185365" y="164936"/>
            <a:ext cx="7001435" cy="6462570"/>
          </a:xfrm>
          <a:prstGeom prst="rect">
            <a:avLst/>
          </a:prstGeom>
        </p:spPr>
      </p:pic>
      <p:pic>
        <p:nvPicPr>
          <p:cNvPr id="12" name="Picture 11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52205030-0775-4AC6-8962-421D5BB91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1516" y="4110583"/>
            <a:ext cx="3222665" cy="133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2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843" y="4941856"/>
            <a:ext cx="3222665" cy="13386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6635" y="306257"/>
            <a:ext cx="882831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000" b="1" spc="300">
                <a:latin typeface="Gotham Bold"/>
              </a:rPr>
              <a:t>Benefits of OYAP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EDCC58-C165-A847-9872-7E402E0DB47A}"/>
              </a:ext>
            </a:extLst>
          </p:cNvPr>
          <p:cNvSpPr/>
          <p:nvPr/>
        </p:nvSpPr>
        <p:spPr>
          <a:xfrm>
            <a:off x="1033669" y="1675890"/>
            <a:ext cx="10818177" cy="353943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sz="1600" dirty="0">
                <a:ea typeface="+mn-lt"/>
                <a:cs typeface="+mn-lt"/>
              </a:rPr>
              <a:t>•Specialized and general transferable, employability skills</a:t>
            </a:r>
            <a:endParaRPr lang="en-US" sz="1600" dirty="0">
              <a:latin typeface="Gotham Narrow Bold"/>
              <a:cs typeface="Calibri" panose="020F0502020204030204"/>
            </a:endParaRPr>
          </a:p>
          <a:p>
            <a:endParaRPr lang="en-US" sz="1600" dirty="0">
              <a:ea typeface="+mn-lt"/>
              <a:cs typeface="+mn-lt"/>
            </a:endParaRPr>
          </a:p>
          <a:p>
            <a:r>
              <a:rPr lang="en-US" sz="1600" dirty="0">
                <a:ea typeface="+mn-lt"/>
                <a:cs typeface="+mn-lt"/>
              </a:rPr>
              <a:t>•A network for future employment (gets your foot in the door of a potential employer/trainer to prove yourself)</a:t>
            </a:r>
            <a:endParaRPr lang="en-US" sz="1600" dirty="0">
              <a:cs typeface="Calibri" panose="020F0502020204030204"/>
            </a:endParaRPr>
          </a:p>
          <a:p>
            <a:endParaRPr lang="en-US" sz="1600" dirty="0">
              <a:cs typeface="Calibri" panose="020F0502020204030204"/>
            </a:endParaRPr>
          </a:p>
          <a:p>
            <a:r>
              <a:rPr lang="en-US" sz="1600" dirty="0">
                <a:ea typeface="+mn-lt"/>
                <a:cs typeface="+mn-lt"/>
              </a:rPr>
              <a:t>•Smoother school-to-work transition by getting you started into the skilled trades at an earlier age</a:t>
            </a:r>
            <a:endParaRPr lang="en-US" sz="1600" dirty="0">
              <a:cs typeface="Calibri"/>
            </a:endParaRPr>
          </a:p>
          <a:p>
            <a:endParaRPr lang="en-US" sz="1600" dirty="0">
              <a:cs typeface="Calibri"/>
            </a:endParaRPr>
          </a:p>
          <a:p>
            <a:r>
              <a:rPr lang="en-US" sz="1600" dirty="0">
                <a:ea typeface="+mn-lt"/>
                <a:cs typeface="+mn-lt"/>
              </a:rPr>
              <a:t>•OYAP students are trained in a specific set of skills and will obtain apprenticeship hours, new skills and high school credits at the same time reducing post-secondary qualification time</a:t>
            </a:r>
            <a:endParaRPr lang="en-US" sz="1600" dirty="0">
              <a:cs typeface="Calibri"/>
            </a:endParaRPr>
          </a:p>
          <a:p>
            <a:endParaRPr lang="en-US" sz="1600" dirty="0">
              <a:cs typeface="Calibri"/>
            </a:endParaRPr>
          </a:p>
          <a:p>
            <a:r>
              <a:rPr lang="en-US" sz="1600" dirty="0">
                <a:ea typeface="+mn-lt"/>
                <a:cs typeface="+mn-lt"/>
              </a:rPr>
              <a:t>•The knowledge and talent of the partners involved in OYAP creates the best possible learning in state-of-the-art training environments for apprentices</a:t>
            </a:r>
            <a:endParaRPr lang="en-US" sz="1600" dirty="0">
              <a:cs typeface="Calibri" panose="020F0502020204030204"/>
            </a:endParaRPr>
          </a:p>
          <a:p>
            <a:endParaRPr lang="en-US" sz="1600" dirty="0">
              <a:ea typeface="+mn-lt"/>
              <a:cs typeface="+mn-lt"/>
            </a:endParaRPr>
          </a:p>
          <a:p>
            <a:r>
              <a:rPr lang="en-US" sz="1600" dirty="0">
                <a:ea typeface="+mn-lt"/>
                <a:cs typeface="+mn-lt"/>
              </a:rPr>
              <a:t>•In-class training: $400-$600 per level. Most trades require 3 levels of in-class training (Diploma programs cost approx. $3,230 per year)</a:t>
            </a:r>
            <a:endParaRPr lang="en-US" sz="16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0148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6F4400-1007-B746-911B-F8DA4B3E5D76}"/>
              </a:ext>
            </a:extLst>
          </p:cNvPr>
          <p:cNvSpPr txBox="1"/>
          <p:nvPr/>
        </p:nvSpPr>
        <p:spPr>
          <a:xfrm>
            <a:off x="737060" y="115647"/>
            <a:ext cx="7029431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000" b="1" spc="300" dirty="0">
                <a:latin typeface="Gotham Bold"/>
              </a:rPr>
              <a:t>Course Materials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21FDC0-75F7-40E2-AAF6-AF0AEAFF2353}"/>
              </a:ext>
            </a:extLst>
          </p:cNvPr>
          <p:cNvSpPr txBox="1"/>
          <p:nvPr/>
        </p:nvSpPr>
        <p:spPr>
          <a:xfrm>
            <a:off x="1710020" y="2572870"/>
            <a:ext cx="932105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gotham"/>
                <a:cs typeface="Arial"/>
              </a:rPr>
              <a:t>Cooks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gotham"/>
                <a:cs typeface="Arial"/>
              </a:rPr>
              <a:t> Uniform (Phase 2) &amp; black non-slip shoes (you provide)</a:t>
            </a:r>
            <a:endParaRPr lang="en-US">
              <a:cs typeface="Calibri" panose="020F0502020204030204"/>
            </a:endParaRPr>
          </a:p>
          <a:p>
            <a:r>
              <a:rPr lang="en-US" b="1" dirty="0">
                <a:latin typeface="gotham"/>
                <a:cs typeface="Arial"/>
              </a:rPr>
              <a:t>Hairstylists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gotham"/>
                <a:cs typeface="Arial"/>
              </a:rPr>
              <a:t>Head manikins &amp; kit (Provided by PASS)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gotham"/>
                <a:cs typeface="Arial"/>
              </a:rPr>
              <a:t>Black clothes (you provide)</a:t>
            </a:r>
          </a:p>
          <a:p>
            <a:r>
              <a:rPr lang="en-US" b="1" dirty="0">
                <a:latin typeface="gotham"/>
                <a:cs typeface="Arial"/>
              </a:rPr>
              <a:t>Other OYAP Programs: 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gotham"/>
                <a:cs typeface="Arial"/>
              </a:rPr>
              <a:t> Long hair must be tied back and pants must be worn in class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gotham"/>
                <a:cs typeface="Arial"/>
              </a:rPr>
              <a:t>Safety boots: green triangle, steel toe (submit complete receipts with tax breakdown</a:t>
            </a:r>
          </a:p>
          <a:p>
            <a:r>
              <a:rPr lang="en-US" dirty="0">
                <a:latin typeface="gotham"/>
                <a:cs typeface="Arial"/>
              </a:rPr>
              <a:t>      to PASS office. Support is based on available funding)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gotham"/>
                <a:cs typeface="Arial"/>
              </a:rPr>
              <a:t>Essentials and textbooks for each trade provided for the term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4F212-D452-46C5-89B4-42D33EBD4703}"/>
              </a:ext>
            </a:extLst>
          </p:cNvPr>
          <p:cNvSpPr txBox="1"/>
          <p:nvPr/>
        </p:nvSpPr>
        <p:spPr>
          <a:xfrm>
            <a:off x="1653990" y="1351430"/>
            <a:ext cx="927622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gotham"/>
                <a:cs typeface="Arial"/>
              </a:rPr>
              <a:t>Please ensure that you have all your necessary course materials. Contact the Dual Credit Office on  your campus if you need your course materials. Examples of materials include:</a:t>
            </a:r>
          </a:p>
        </p:txBody>
      </p:sp>
      <p:pic>
        <p:nvPicPr>
          <p:cNvPr id="11" name="Picture 10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189E14DE-A4D7-44FD-BDA4-45B26434D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298" y="4887660"/>
            <a:ext cx="3222665" cy="133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99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6635" y="306257"/>
            <a:ext cx="882831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000" b="1" spc="300" dirty="0">
                <a:latin typeface="Gotham Bold"/>
              </a:rPr>
              <a:t>SLC.ME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EDCC58-C165-A847-9872-7E402E0DB47A}"/>
              </a:ext>
            </a:extLst>
          </p:cNvPr>
          <p:cNvSpPr/>
          <p:nvPr/>
        </p:nvSpPr>
        <p:spPr>
          <a:xfrm>
            <a:off x="1033669" y="3276328"/>
            <a:ext cx="10818177" cy="33855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endParaRPr lang="en-US" sz="1600" dirty="0">
              <a:cs typeface="Calibri" panose="020F0502020204030204"/>
            </a:endParaRPr>
          </a:p>
        </p:txBody>
      </p:sp>
      <p:pic>
        <p:nvPicPr>
          <p:cNvPr id="3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F78D2FF-520F-4560-B55E-C9306BAA0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837" y="1580747"/>
            <a:ext cx="8645235" cy="4403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1843" y="4941856"/>
            <a:ext cx="3222665" cy="133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17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6635" y="306257"/>
            <a:ext cx="882831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000" b="1" spc="300" dirty="0">
                <a:latin typeface="Gotham Bold"/>
              </a:rPr>
              <a:t>STUDENT CARD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EDCC58-C165-A847-9872-7E402E0DB47A}"/>
              </a:ext>
            </a:extLst>
          </p:cNvPr>
          <p:cNvSpPr/>
          <p:nvPr/>
        </p:nvSpPr>
        <p:spPr>
          <a:xfrm>
            <a:off x="1033669" y="3276328"/>
            <a:ext cx="10818177" cy="33855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endParaRPr lang="en-US" sz="1600" dirty="0">
              <a:cs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843" y="4941856"/>
            <a:ext cx="3222665" cy="1338646"/>
          </a:xfrm>
          <a:prstGeom prst="rect">
            <a:avLst/>
          </a:prstGeom>
        </p:spPr>
      </p:pic>
      <p:pic>
        <p:nvPicPr>
          <p:cNvPr id="6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2600E5BA-6482-4C83-B823-D1915DD1B8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150" t="283" r="862" b="30312"/>
          <a:stretch/>
        </p:blipFill>
        <p:spPr>
          <a:xfrm>
            <a:off x="1393902" y="2261655"/>
            <a:ext cx="4849138" cy="3399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4553" y="2540436"/>
            <a:ext cx="57514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Kingston - located on second level in Student Association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Brockville -  Student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Cornwall – Student Services</a:t>
            </a:r>
          </a:p>
        </p:txBody>
      </p:sp>
    </p:spTree>
    <p:extLst>
      <p:ext uri="{BB962C8B-B14F-4D97-AF65-F5344CB8AC3E}">
        <p14:creationId xmlns:p14="http://schemas.microsoft.com/office/powerpoint/2010/main" val="2078985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E955F644F79D4080E2B11F6BB276F8" ma:contentTypeVersion="13" ma:contentTypeDescription="Create a new document." ma:contentTypeScope="" ma:versionID="07843e516b40b55fcf1d5f9c5a57ebe4">
  <xsd:schema xmlns:xsd="http://www.w3.org/2001/XMLSchema" xmlns:xs="http://www.w3.org/2001/XMLSchema" xmlns:p="http://schemas.microsoft.com/office/2006/metadata/properties" xmlns:ns3="9be6b9ac-4d8b-444f-9d7a-3d872b9e8de2" xmlns:ns4="6160051b-d63d-4953-96de-cd75d13c24b6" targetNamespace="http://schemas.microsoft.com/office/2006/metadata/properties" ma:root="true" ma:fieldsID="563cb8c4ed13aded4f252c1bbbb13670" ns3:_="" ns4:_="">
    <xsd:import namespace="9be6b9ac-4d8b-444f-9d7a-3d872b9e8de2"/>
    <xsd:import namespace="6160051b-d63d-4953-96de-cd75d13c2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6b9ac-4d8b-444f-9d7a-3d872b9e8d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0051b-d63d-4953-96de-cd75d13c2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53F1C2-9BC5-4D5C-8832-1DC28A197A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e6b9ac-4d8b-444f-9d7a-3d872b9e8de2"/>
    <ds:schemaRef ds:uri="6160051b-d63d-4953-96de-cd75d13c2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A981D7-D781-4246-9989-69E2F4CC2A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0630AB-CABC-47F3-95FE-5994DB8EE9A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1090</Words>
  <Application>Microsoft Office PowerPoint</Application>
  <PresentationFormat>Widescreen</PresentationFormat>
  <Paragraphs>120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gotham</vt:lpstr>
      <vt:lpstr>Gotham Bold</vt:lpstr>
      <vt:lpstr>Gotham Narrow Bold</vt:lpstr>
      <vt:lpstr>Palatino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Wallace</dc:creator>
  <cp:lastModifiedBy>Jennifer Halligan</cp:lastModifiedBy>
  <cp:revision>455</cp:revision>
  <dcterms:created xsi:type="dcterms:W3CDTF">2018-10-02T14:10:32Z</dcterms:created>
  <dcterms:modified xsi:type="dcterms:W3CDTF">2020-09-30T16:50:30Z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0x01010020E955F644F79D4080E2B11F6BB276F8</vt:lpwstr>
  </property>
</Properties>
</file>